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6858000" cx="9144000"/>
  <p:notesSz cx="6858000" cy="9144000"/>
  <p:embeddedFontLst>
    <p:embeddedFont>
      <p:font typeface="Book Antiqua"/>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27" roundtripDataSignature="AMtx7mgcsJPyuKN6OBKl0Ava30tZkiT7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BookAntiqua-bold.fntdata"/><Relationship Id="rId23" Type="http://schemas.openxmlformats.org/officeDocument/2006/relationships/font" Target="fonts/BookAntiqu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BookAntiqua-boldItalic.fntdata"/><Relationship Id="rId25" Type="http://schemas.openxmlformats.org/officeDocument/2006/relationships/font" Target="fonts/BookAntiqua-italic.fntdata"/><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png>
</file>

<file path=ppt/media/image13.jp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3.pn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rida.no/resources/8330"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9" name="Google Shape;69;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Community occupancy model allows species’ responses to each habitat variable to share information</a:t>
            </a:r>
            <a:endParaRPr/>
          </a:p>
        </p:txBody>
      </p:sp>
      <p:sp>
        <p:nvSpPr>
          <p:cNvPr id="139" name="Google Shape;139;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317500" lvl="0" marL="457200" rtl="0" algn="l">
              <a:lnSpc>
                <a:spcPct val="100000"/>
              </a:lnSpc>
              <a:spcBef>
                <a:spcPts val="0"/>
              </a:spcBef>
              <a:spcAft>
                <a:spcPts val="0"/>
              </a:spcAft>
              <a:buSzPts val="1400"/>
              <a:buChar char="-"/>
            </a:pPr>
            <a:r>
              <a:rPr lang="en-US"/>
              <a:t>I found that:</a:t>
            </a:r>
            <a:endParaRPr/>
          </a:p>
          <a:p>
            <a:pPr indent="-317500" lvl="0" marL="457200" rtl="0" algn="l">
              <a:lnSpc>
                <a:spcPct val="100000"/>
              </a:lnSpc>
              <a:spcBef>
                <a:spcPts val="0"/>
              </a:spcBef>
              <a:spcAft>
                <a:spcPts val="0"/>
              </a:spcAft>
              <a:buSzPts val="1400"/>
              <a:buChar char="-"/>
            </a:pPr>
            <a:r>
              <a:rPr lang="en-US"/>
              <a:t>x axis is distance to nearest road, y axis is predicted occupancy probability, and the purple (or dark) line indicates the average species that is not commercially valuable, whereas the green (or light) line indicates the average commercially valuable species.</a:t>
            </a:r>
            <a:endParaRPr/>
          </a:p>
          <a:p>
            <a:pPr indent="-317500" lvl="0" marL="457200" rtl="0" algn="l">
              <a:lnSpc>
                <a:spcPct val="100000"/>
              </a:lnSpc>
              <a:spcBef>
                <a:spcPts val="0"/>
              </a:spcBef>
              <a:spcAft>
                <a:spcPts val="0"/>
              </a:spcAft>
              <a:buSzPts val="1400"/>
              <a:buChar char="-"/>
            </a:pPr>
            <a:r>
              <a:rPr lang="en-US"/>
              <a:t>while both groups increase in occupancy with distance to road, commercially valuable species are very unlikely to occupy areas near roads.</a:t>
            </a:r>
            <a:endParaRPr/>
          </a:p>
        </p:txBody>
      </p:sp>
      <p:sp>
        <p:nvSpPr>
          <p:cNvPr id="147" name="Google Shape;147;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9e75c9f086_0_8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317500" lvl="0" marL="457200" rtl="0" algn="l">
              <a:lnSpc>
                <a:spcPct val="100000"/>
              </a:lnSpc>
              <a:spcBef>
                <a:spcPts val="0"/>
              </a:spcBef>
              <a:spcAft>
                <a:spcPts val="0"/>
              </a:spcAft>
              <a:buSzPts val="1400"/>
              <a:buChar char="-"/>
            </a:pPr>
            <a:r>
              <a:rPr lang="en-US"/>
              <a:t>Adding the lines for each species, interestingly, some non-valuable species do decrease in occupancy with distance to road while all valuable species increase in occupancy.</a:t>
            </a:r>
            <a:endParaRPr/>
          </a:p>
          <a:p>
            <a:pPr indent="-317500" lvl="0" marL="457200" rtl="0" algn="l">
              <a:lnSpc>
                <a:spcPct val="100000"/>
              </a:lnSpc>
              <a:spcBef>
                <a:spcPts val="0"/>
              </a:spcBef>
              <a:spcAft>
                <a:spcPts val="0"/>
              </a:spcAft>
              <a:buSzPts val="1400"/>
              <a:buChar char="-"/>
            </a:pPr>
            <a:r>
              <a:rPr lang="en-US"/>
              <a:t>while both groups increase in occupancy with distance, commercially valuable species are very unlikely to occupy areas near roads</a:t>
            </a:r>
            <a:endParaRPr/>
          </a:p>
        </p:txBody>
      </p:sp>
      <p:sp>
        <p:nvSpPr>
          <p:cNvPr id="154" name="Google Shape;154;g9e75c9f086_0_8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a0a305b193_0_14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lang="en-US"/>
              <a:t>I also found that:</a:t>
            </a:r>
            <a:endParaRPr/>
          </a:p>
          <a:p>
            <a:pPr indent="-317500" lvl="0" marL="457200" rtl="0" algn="l">
              <a:lnSpc>
                <a:spcPct val="100000"/>
              </a:lnSpc>
              <a:spcBef>
                <a:spcPts val="0"/>
              </a:spcBef>
              <a:spcAft>
                <a:spcPts val="0"/>
              </a:spcAft>
              <a:buSzPts val="1400"/>
              <a:buChar char="-"/>
            </a:pPr>
            <a:r>
              <a:rPr lang="en-US"/>
              <a:t>note that the x axis is now percent intact forest</a:t>
            </a:r>
            <a:endParaRPr/>
          </a:p>
          <a:p>
            <a:pPr indent="-317500" lvl="0" marL="457200" rtl="0" algn="l">
              <a:lnSpc>
                <a:spcPct val="100000"/>
              </a:lnSpc>
              <a:spcBef>
                <a:spcPts val="0"/>
              </a:spcBef>
              <a:spcAft>
                <a:spcPts val="0"/>
              </a:spcAft>
              <a:buSzPts val="1400"/>
              <a:buChar char="-"/>
            </a:pPr>
            <a:r>
              <a:rPr lang="en-US"/>
              <a:t>again, the predicted occupancy of the average species for both groups increases with increasing percentage of intact forest.</a:t>
            </a:r>
            <a:endParaRPr/>
          </a:p>
        </p:txBody>
      </p:sp>
      <p:sp>
        <p:nvSpPr>
          <p:cNvPr id="161" name="Google Shape;161;ga0a305b193_0_1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9e75c9f086_0_5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But adding in the species lines, the distributions are now more overlapping and there is more variation among commercially valuable species.</a:t>
            </a:r>
            <a:endParaRPr/>
          </a:p>
        </p:txBody>
      </p:sp>
      <p:sp>
        <p:nvSpPr>
          <p:cNvPr id="168" name="Google Shape;168;g9e75c9f086_0_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a0a305b193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a0a305b193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ga0a305b193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3" name="Google Shape;183;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3" name="Google Shape;193;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9e75c9f086_0_7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9e75c9f086_0_7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This project was based in Indonesia, specifically in the Indonesian part of Borneo, called Kalimantan, this Southeast part of Borneo.</a:t>
            </a:r>
            <a:endParaRPr/>
          </a:p>
        </p:txBody>
      </p:sp>
      <p:sp>
        <p:nvSpPr>
          <p:cNvPr id="78" name="Google Shape;78;g9e75c9f086_0_7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a0de425d82_2_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The biggest threat to biodiversity on Borneo is deforestation. This is near one of my field sites - a patch of primary forest slashed and burned for rice agriculture. </a:t>
            </a:r>
            <a:r>
              <a:rPr lang="en-US" u="sng">
                <a:solidFill>
                  <a:schemeClr val="hlink"/>
                </a:solidFill>
                <a:hlinkClick r:id="rId2"/>
              </a:rPr>
              <a:t>https://www.grida.no/resources/8330</a:t>
            </a:r>
            <a:r>
              <a:rPr lang="en-US"/>
              <a:t> this map from Global Forest Change shows enormous amount of forest loss just since 2000, and it’s currently accelerating.</a:t>
            </a:r>
            <a:endParaRPr/>
          </a:p>
        </p:txBody>
      </p:sp>
      <p:sp>
        <p:nvSpPr>
          <p:cNvPr id="85" name="Google Shape;85;ga0de425d82_2_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9e75c9f086_0_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9e75c9f086_0_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Roads accompany deforestation and provide access to more interior forests that would otherwise be inaccessible. This map of tree cover in Sumatra shows that a large portion of remaining forest in Sumatra is within 5 km of a road - that’s the purple. </a:t>
            </a:r>
            <a:endParaRPr/>
          </a:p>
        </p:txBody>
      </p:sp>
      <p:sp>
        <p:nvSpPr>
          <p:cNvPr id="92" name="Google Shape;92;g9e75c9f086_0_1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1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This increased access to roads allows people to enter further and further into the forest to hunt and trap animals for a variety of purposes. On the top are animal parts - tiger testicles, crocodile penises, and hornbill heads - used as traditional medicine. On the bottom are live birds trapped in the wild for the pet trade in singing birds.</a:t>
            </a:r>
            <a:endParaRPr/>
          </a:p>
        </p:txBody>
      </p:sp>
      <p:sp>
        <p:nvSpPr>
          <p:cNvPr id="98" name="Google Shape;98;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This trade is extensive. 1.2 million songbirds are purchased annually in the 6 largest Javan cities… and this is only a fraction of the trade. SE Asian Songbird Crisis Summit identified 28 Indonesian taxa as severely threatened by the bird trade, including 6 detected in our survey. </a:t>
            </a:r>
            <a:endParaRPr/>
          </a:p>
        </p:txBody>
      </p:sp>
      <p:sp>
        <p:nvSpPr>
          <p:cNvPr id="106" name="Google Shape;106;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These recommendations are based primarily on market data. Lack of systematic surveys connecting trapping pressure to wild population declines. So, we asked: … To test H1, I used distance from road as a proxy for trapping pressure (because trapping pressure is really hard to measure) - as in Harris et al mentioned earlier. Question 2 function: separate deforestation effects from trapping pressure effects (as both will decrease with distance to road)</a:t>
            </a:r>
            <a:endParaRPr/>
          </a:p>
        </p:txBody>
      </p:sp>
      <p:sp>
        <p:nvSpPr>
          <p:cNvPr id="113" name="Google Shape;113;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9e75c9f086_0_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To answer this question, we conducted point counts in a nature reserve in Kalimantan, at these 115 sites arrayed along a remoteness gradient, five times each. The purple line indicates the border of the nature reserve, and the red indicates recent forest loss.</a:t>
            </a:r>
            <a:endParaRPr/>
          </a:p>
        </p:txBody>
      </p:sp>
      <p:sp>
        <p:nvSpPr>
          <p:cNvPr id="119" name="Google Shape;119;g9e75c9f086_0_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[read slide]</a:t>
            </a:r>
            <a:endParaRPr/>
          </a:p>
        </p:txBody>
      </p:sp>
      <p:sp>
        <p:nvSpPr>
          <p:cNvPr id="132" name="Google Shape;132;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ga0a305b193_0_74"/>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ga0a305b193_0_74"/>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 name="Google Shape;16;ga0a305b193_0_7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ga0a305b193_0_109"/>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ga0a305b193_0_109"/>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1" name="Google Shape;51;ga0a305b193_0_10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ga0a305b193_0_11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4" name="Shape 54"/>
        <p:cNvGrpSpPr/>
        <p:nvPr/>
      </p:nvGrpSpPr>
      <p:grpSpPr>
        <a:xfrm>
          <a:off x="0" y="0"/>
          <a:ext cx="0" cy="0"/>
          <a:chOff x="0" y="0"/>
          <a:chExt cx="0" cy="0"/>
        </a:xfrm>
      </p:grpSpPr>
      <p:sp>
        <p:nvSpPr>
          <p:cNvPr id="55" name="Google Shape;55;ga0a305b193_0_115"/>
          <p:cNvSpPr txBox="1"/>
          <p:nvPr>
            <p:ph type="title"/>
          </p:nvPr>
        </p:nvSpPr>
        <p:spPr>
          <a:xfrm>
            <a:off x="765174" y="79468"/>
            <a:ext cx="7612200" cy="14175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chemeClr val="dk2"/>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6" name="Google Shape;56;ga0a305b193_0_115"/>
          <p:cNvSpPr txBox="1"/>
          <p:nvPr>
            <p:ph idx="1" type="body"/>
          </p:nvPr>
        </p:nvSpPr>
        <p:spPr>
          <a:xfrm>
            <a:off x="765175" y="2084388"/>
            <a:ext cx="3657600" cy="4183200"/>
          </a:xfrm>
          <a:prstGeom prst="rect">
            <a:avLst/>
          </a:prstGeom>
          <a:noFill/>
          <a:ln>
            <a:noFill/>
          </a:ln>
        </p:spPr>
        <p:txBody>
          <a:bodyPr anchorCtr="0" anchor="t" bIns="45700" lIns="91425" spcFirstLastPara="1" rIns="91425" wrap="square" tIns="45700">
            <a:noAutofit/>
          </a:bodyPr>
          <a:lstStyle>
            <a:lvl1pPr indent="-355600" lvl="0" marL="457200" rtl="0" algn="l">
              <a:lnSpc>
                <a:spcPct val="100000"/>
              </a:lnSpc>
              <a:spcBef>
                <a:spcPts val="2000"/>
              </a:spcBef>
              <a:spcAft>
                <a:spcPts val="0"/>
              </a:spcAft>
              <a:buClr>
                <a:schemeClr val="lt1"/>
              </a:buClr>
              <a:buSzPts val="2000"/>
              <a:buChar char="⚫"/>
              <a:defRPr sz="2000"/>
            </a:lvl1pPr>
            <a:lvl2pPr indent="-342900" lvl="1" marL="914400" rtl="0" algn="l">
              <a:lnSpc>
                <a:spcPct val="100000"/>
              </a:lnSpc>
              <a:spcBef>
                <a:spcPts val="600"/>
              </a:spcBef>
              <a:spcAft>
                <a:spcPts val="0"/>
              </a:spcAft>
              <a:buClr>
                <a:schemeClr val="lt1"/>
              </a:buClr>
              <a:buSzPts val="1800"/>
              <a:buChar char="⚫"/>
              <a:defRPr sz="1800"/>
            </a:lvl2pPr>
            <a:lvl3pPr indent="-342900" lvl="2" marL="1371600" rtl="0" algn="l">
              <a:lnSpc>
                <a:spcPct val="100000"/>
              </a:lnSpc>
              <a:spcBef>
                <a:spcPts val="600"/>
              </a:spcBef>
              <a:spcAft>
                <a:spcPts val="0"/>
              </a:spcAft>
              <a:buClr>
                <a:schemeClr val="lt1"/>
              </a:buClr>
              <a:buSzPts val="1800"/>
              <a:buChar char="⚫"/>
              <a:defRPr sz="1800"/>
            </a:lvl3pPr>
            <a:lvl4pPr indent="-342900" lvl="3" marL="1828800" rtl="0" algn="l">
              <a:lnSpc>
                <a:spcPct val="100000"/>
              </a:lnSpc>
              <a:spcBef>
                <a:spcPts val="600"/>
              </a:spcBef>
              <a:spcAft>
                <a:spcPts val="0"/>
              </a:spcAft>
              <a:buClr>
                <a:schemeClr val="lt1"/>
              </a:buClr>
              <a:buSzPts val="1800"/>
              <a:buChar char="⚫"/>
              <a:defRPr sz="1800"/>
            </a:lvl4pPr>
            <a:lvl5pPr indent="-342900" lvl="4" marL="2286000" rtl="0" algn="l">
              <a:lnSpc>
                <a:spcPct val="100000"/>
              </a:lnSpc>
              <a:spcBef>
                <a:spcPts val="600"/>
              </a:spcBef>
              <a:spcAft>
                <a:spcPts val="0"/>
              </a:spcAft>
              <a:buClr>
                <a:schemeClr val="lt1"/>
              </a:buClr>
              <a:buSzPts val="1800"/>
              <a:buChar char="⚫"/>
              <a:defRPr sz="1800"/>
            </a:lvl5pPr>
            <a:lvl6pPr indent="-342900" lvl="5" marL="2743200" rtl="0" algn="l">
              <a:lnSpc>
                <a:spcPct val="100000"/>
              </a:lnSpc>
              <a:spcBef>
                <a:spcPts val="360"/>
              </a:spcBef>
              <a:spcAft>
                <a:spcPts val="0"/>
              </a:spcAft>
              <a:buClr>
                <a:schemeClr val="lt1"/>
              </a:buClr>
              <a:buSzPts val="1800"/>
              <a:buChar char="⚫"/>
              <a:defRPr sz="1800"/>
            </a:lvl6pPr>
            <a:lvl7pPr indent="-342900" lvl="6" marL="3200400" rtl="0" algn="l">
              <a:lnSpc>
                <a:spcPct val="100000"/>
              </a:lnSpc>
              <a:spcBef>
                <a:spcPts val="360"/>
              </a:spcBef>
              <a:spcAft>
                <a:spcPts val="0"/>
              </a:spcAft>
              <a:buClr>
                <a:schemeClr val="lt1"/>
              </a:buClr>
              <a:buSzPts val="1800"/>
              <a:buChar char="⚫"/>
              <a:defRPr sz="1800"/>
            </a:lvl7pPr>
            <a:lvl8pPr indent="-342900" lvl="7" marL="3657600" rtl="0" algn="l">
              <a:lnSpc>
                <a:spcPct val="100000"/>
              </a:lnSpc>
              <a:spcBef>
                <a:spcPts val="360"/>
              </a:spcBef>
              <a:spcAft>
                <a:spcPts val="0"/>
              </a:spcAft>
              <a:buClr>
                <a:schemeClr val="lt1"/>
              </a:buClr>
              <a:buSzPts val="1800"/>
              <a:buChar char="⚫"/>
              <a:defRPr sz="1800"/>
            </a:lvl8pPr>
            <a:lvl9pPr indent="-342900" lvl="8" marL="4114800" rtl="0" algn="l">
              <a:lnSpc>
                <a:spcPct val="100000"/>
              </a:lnSpc>
              <a:spcBef>
                <a:spcPts val="360"/>
              </a:spcBef>
              <a:spcAft>
                <a:spcPts val="0"/>
              </a:spcAft>
              <a:buClr>
                <a:schemeClr val="lt1"/>
              </a:buClr>
              <a:buSzPts val="1800"/>
              <a:buChar char="⚫"/>
              <a:defRPr sz="1800"/>
            </a:lvl9pPr>
          </a:lstStyle>
          <a:p/>
        </p:txBody>
      </p:sp>
      <p:sp>
        <p:nvSpPr>
          <p:cNvPr id="57" name="Google Shape;57;ga0a305b193_0_115"/>
          <p:cNvSpPr txBox="1"/>
          <p:nvPr>
            <p:ph idx="2" type="body"/>
          </p:nvPr>
        </p:nvSpPr>
        <p:spPr>
          <a:xfrm>
            <a:off x="4719637" y="2084388"/>
            <a:ext cx="3657600" cy="4183200"/>
          </a:xfrm>
          <a:prstGeom prst="rect">
            <a:avLst/>
          </a:prstGeom>
          <a:noFill/>
          <a:ln>
            <a:noFill/>
          </a:ln>
        </p:spPr>
        <p:txBody>
          <a:bodyPr anchorCtr="0" anchor="t" bIns="45700" lIns="91425" spcFirstLastPara="1" rIns="91425" wrap="square" tIns="45700">
            <a:noAutofit/>
          </a:bodyPr>
          <a:lstStyle>
            <a:lvl1pPr indent="-355600" lvl="0" marL="457200" rtl="0" algn="l">
              <a:lnSpc>
                <a:spcPct val="100000"/>
              </a:lnSpc>
              <a:spcBef>
                <a:spcPts val="2000"/>
              </a:spcBef>
              <a:spcAft>
                <a:spcPts val="0"/>
              </a:spcAft>
              <a:buClr>
                <a:schemeClr val="lt1"/>
              </a:buClr>
              <a:buSzPts val="2000"/>
              <a:buChar char="⚫"/>
              <a:defRPr sz="2000"/>
            </a:lvl1pPr>
            <a:lvl2pPr indent="-342900" lvl="1" marL="914400" rtl="0" algn="l">
              <a:lnSpc>
                <a:spcPct val="100000"/>
              </a:lnSpc>
              <a:spcBef>
                <a:spcPts val="600"/>
              </a:spcBef>
              <a:spcAft>
                <a:spcPts val="0"/>
              </a:spcAft>
              <a:buClr>
                <a:schemeClr val="lt1"/>
              </a:buClr>
              <a:buSzPts val="1800"/>
              <a:buChar char="⚫"/>
              <a:defRPr sz="1800"/>
            </a:lvl2pPr>
            <a:lvl3pPr indent="-342900" lvl="2" marL="1371600" rtl="0" algn="l">
              <a:lnSpc>
                <a:spcPct val="100000"/>
              </a:lnSpc>
              <a:spcBef>
                <a:spcPts val="600"/>
              </a:spcBef>
              <a:spcAft>
                <a:spcPts val="0"/>
              </a:spcAft>
              <a:buClr>
                <a:schemeClr val="lt1"/>
              </a:buClr>
              <a:buSzPts val="1800"/>
              <a:buChar char="⚫"/>
              <a:defRPr sz="1800"/>
            </a:lvl3pPr>
            <a:lvl4pPr indent="-342900" lvl="3" marL="1828800" rtl="0" algn="l">
              <a:lnSpc>
                <a:spcPct val="100000"/>
              </a:lnSpc>
              <a:spcBef>
                <a:spcPts val="600"/>
              </a:spcBef>
              <a:spcAft>
                <a:spcPts val="0"/>
              </a:spcAft>
              <a:buClr>
                <a:schemeClr val="lt1"/>
              </a:buClr>
              <a:buSzPts val="1800"/>
              <a:buChar char="⚫"/>
              <a:defRPr sz="1800"/>
            </a:lvl4pPr>
            <a:lvl5pPr indent="-342900" lvl="4" marL="2286000" rtl="0" algn="l">
              <a:lnSpc>
                <a:spcPct val="100000"/>
              </a:lnSpc>
              <a:spcBef>
                <a:spcPts val="600"/>
              </a:spcBef>
              <a:spcAft>
                <a:spcPts val="0"/>
              </a:spcAft>
              <a:buClr>
                <a:schemeClr val="lt1"/>
              </a:buClr>
              <a:buSzPts val="1800"/>
              <a:buChar char="⚫"/>
              <a:defRPr sz="1800"/>
            </a:lvl5pPr>
            <a:lvl6pPr indent="-342900" lvl="5" marL="2743200" rtl="0" algn="l">
              <a:lnSpc>
                <a:spcPct val="100000"/>
              </a:lnSpc>
              <a:spcBef>
                <a:spcPts val="360"/>
              </a:spcBef>
              <a:spcAft>
                <a:spcPts val="0"/>
              </a:spcAft>
              <a:buClr>
                <a:schemeClr val="lt1"/>
              </a:buClr>
              <a:buSzPts val="1800"/>
              <a:buChar char="⚫"/>
              <a:defRPr sz="1800"/>
            </a:lvl6pPr>
            <a:lvl7pPr indent="-342900" lvl="6" marL="3200400" rtl="0" algn="l">
              <a:lnSpc>
                <a:spcPct val="100000"/>
              </a:lnSpc>
              <a:spcBef>
                <a:spcPts val="360"/>
              </a:spcBef>
              <a:spcAft>
                <a:spcPts val="0"/>
              </a:spcAft>
              <a:buClr>
                <a:schemeClr val="lt1"/>
              </a:buClr>
              <a:buSzPts val="1800"/>
              <a:buChar char="⚫"/>
              <a:defRPr sz="1800"/>
            </a:lvl7pPr>
            <a:lvl8pPr indent="-342900" lvl="7" marL="3657600" rtl="0" algn="l">
              <a:lnSpc>
                <a:spcPct val="100000"/>
              </a:lnSpc>
              <a:spcBef>
                <a:spcPts val="360"/>
              </a:spcBef>
              <a:spcAft>
                <a:spcPts val="0"/>
              </a:spcAft>
              <a:buClr>
                <a:schemeClr val="lt1"/>
              </a:buClr>
              <a:buSzPts val="1800"/>
              <a:buChar char="⚫"/>
              <a:defRPr sz="1800"/>
            </a:lvl8pPr>
            <a:lvl9pPr indent="-342900" lvl="8" marL="4114800" rtl="0" algn="l">
              <a:lnSpc>
                <a:spcPct val="100000"/>
              </a:lnSpc>
              <a:spcBef>
                <a:spcPts val="360"/>
              </a:spcBef>
              <a:spcAft>
                <a:spcPts val="0"/>
              </a:spcAft>
              <a:buClr>
                <a:schemeClr val="lt1"/>
              </a:buClr>
              <a:buSzPts val="1800"/>
              <a:buChar char="⚫"/>
              <a:defRPr sz="1800"/>
            </a:lvl9pPr>
          </a:lstStyle>
          <a:p/>
        </p:txBody>
      </p:sp>
      <p:sp>
        <p:nvSpPr>
          <p:cNvPr id="58" name="Google Shape;58;ga0a305b193_0_115"/>
          <p:cNvSpPr txBox="1"/>
          <p:nvPr>
            <p:ph idx="10" type="dt"/>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9" name="Google Shape;59;ga0a305b193_0_115"/>
          <p:cNvSpPr txBox="1"/>
          <p:nvPr>
            <p:ph idx="11" type="ftr"/>
          </p:nvPr>
        </p:nvSpPr>
        <p:spPr>
          <a:xfrm>
            <a:off x="443753" y="6356350"/>
            <a:ext cx="28956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0" name="Google Shape;60;ga0a305b193_0_115"/>
          <p:cNvSpPr txBox="1"/>
          <p:nvPr>
            <p:ph idx="12" type="sldNum"/>
          </p:nvPr>
        </p:nvSpPr>
        <p:spPr>
          <a:xfrm>
            <a:off x="4305300" y="6356350"/>
            <a:ext cx="533400" cy="365100"/>
          </a:xfrm>
          <a:prstGeom prst="rect">
            <a:avLst/>
          </a:prstGeom>
          <a:noFill/>
          <a:ln>
            <a:noFill/>
          </a:ln>
        </p:spPr>
        <p:txBody>
          <a:bodyPr anchorCtr="0" anchor="ctr"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1pPr>
            <a:lvl2pPr indent="0" lvl="1"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2pPr>
            <a:lvl3pPr indent="0" lvl="2"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3pPr>
            <a:lvl4pPr indent="0" lvl="3"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4pPr>
            <a:lvl5pPr indent="0" lvl="4"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5pPr>
            <a:lvl6pPr indent="0" lvl="5"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6pPr>
            <a:lvl7pPr indent="0" lvl="6"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7pPr>
            <a:lvl8pPr indent="0" lvl="7"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8pPr>
            <a:lvl9pPr indent="0" lvl="8"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1" name="Shape 61"/>
        <p:cNvGrpSpPr/>
        <p:nvPr/>
      </p:nvGrpSpPr>
      <p:grpSpPr>
        <a:xfrm>
          <a:off x="0" y="0"/>
          <a:ext cx="0" cy="0"/>
          <a:chOff x="0" y="0"/>
          <a:chExt cx="0" cy="0"/>
        </a:xfrm>
      </p:grpSpPr>
      <p:sp>
        <p:nvSpPr>
          <p:cNvPr id="62" name="Google Shape;62;ga0a305b193_0_122"/>
          <p:cNvSpPr txBox="1"/>
          <p:nvPr>
            <p:ph type="title"/>
          </p:nvPr>
        </p:nvSpPr>
        <p:spPr>
          <a:xfrm>
            <a:off x="765174" y="79468"/>
            <a:ext cx="7612200" cy="14175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chemeClr val="dk2"/>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3" name="Google Shape;63;ga0a305b193_0_122"/>
          <p:cNvSpPr txBox="1"/>
          <p:nvPr>
            <p:ph idx="1" type="body"/>
          </p:nvPr>
        </p:nvSpPr>
        <p:spPr>
          <a:xfrm>
            <a:off x="765175" y="1613646"/>
            <a:ext cx="7612200" cy="4182000"/>
          </a:xfrm>
          <a:prstGeom prst="rect">
            <a:avLst/>
          </a:prstGeom>
          <a:noFill/>
          <a:ln>
            <a:noFill/>
          </a:ln>
        </p:spPr>
        <p:txBody>
          <a:bodyPr anchorCtr="0" anchor="t" bIns="45700" lIns="91425" spcFirstLastPara="1" rIns="91425" wrap="square" tIns="45700">
            <a:noAutofit/>
          </a:bodyPr>
          <a:lstStyle>
            <a:lvl1pPr indent="-342900" lvl="0" marL="457200" rtl="0">
              <a:lnSpc>
                <a:spcPct val="100000"/>
              </a:lnSpc>
              <a:spcBef>
                <a:spcPts val="2000"/>
              </a:spcBef>
              <a:spcAft>
                <a:spcPts val="0"/>
              </a:spcAft>
              <a:buClr>
                <a:schemeClr val="dk1"/>
              </a:buClr>
              <a:buSzPts val="1800"/>
              <a:buChar char="●"/>
              <a:defRPr sz="2700"/>
            </a:lvl1pPr>
            <a:lvl2pPr indent="-342900" lvl="1" marL="914400" rtl="0">
              <a:lnSpc>
                <a:spcPct val="100000"/>
              </a:lnSpc>
              <a:spcBef>
                <a:spcPts val="1000"/>
              </a:spcBef>
              <a:spcAft>
                <a:spcPts val="0"/>
              </a:spcAft>
              <a:buClr>
                <a:schemeClr val="lt1"/>
              </a:buClr>
              <a:buSzPts val="1800"/>
              <a:buChar char="⚫"/>
              <a:defRPr sz="2700"/>
            </a:lvl2pPr>
            <a:lvl3pPr indent="-342900" lvl="2" marL="1371600" rtl="0" algn="l">
              <a:lnSpc>
                <a:spcPct val="100000"/>
              </a:lnSpc>
              <a:spcBef>
                <a:spcPts val="1000"/>
              </a:spcBef>
              <a:spcAft>
                <a:spcPts val="0"/>
              </a:spcAft>
              <a:buClr>
                <a:schemeClr val="lt1"/>
              </a:buClr>
              <a:buSzPts val="1800"/>
              <a:buChar char="⚫"/>
              <a:defRPr/>
            </a:lvl3pPr>
            <a:lvl4pPr indent="-342900" lvl="3" marL="1828800" rtl="0" algn="l">
              <a:lnSpc>
                <a:spcPct val="100000"/>
              </a:lnSpc>
              <a:spcBef>
                <a:spcPts val="600"/>
              </a:spcBef>
              <a:spcAft>
                <a:spcPts val="0"/>
              </a:spcAft>
              <a:buClr>
                <a:schemeClr val="lt1"/>
              </a:buClr>
              <a:buSzPts val="1800"/>
              <a:buChar char="⚫"/>
              <a:defRPr/>
            </a:lvl4pPr>
            <a:lvl5pPr indent="-342900" lvl="4" marL="2286000" rtl="0" algn="l">
              <a:lnSpc>
                <a:spcPct val="100000"/>
              </a:lnSpc>
              <a:spcBef>
                <a:spcPts val="600"/>
              </a:spcBef>
              <a:spcAft>
                <a:spcPts val="0"/>
              </a:spcAft>
              <a:buClr>
                <a:schemeClr val="lt1"/>
              </a:buClr>
              <a:buSzPts val="1800"/>
              <a:buChar char="⚫"/>
              <a:defRPr/>
            </a:lvl5pPr>
            <a:lvl6pPr indent="-342900" lvl="5" marL="2743200" rtl="0" algn="l">
              <a:lnSpc>
                <a:spcPct val="100000"/>
              </a:lnSpc>
              <a:spcBef>
                <a:spcPts val="360"/>
              </a:spcBef>
              <a:spcAft>
                <a:spcPts val="0"/>
              </a:spcAft>
              <a:buClr>
                <a:schemeClr val="lt1"/>
              </a:buClr>
              <a:buSzPts val="1800"/>
              <a:buChar char="⚫"/>
              <a:defRPr/>
            </a:lvl6pPr>
            <a:lvl7pPr indent="-342900" lvl="6" marL="3200400" rtl="0" algn="l">
              <a:lnSpc>
                <a:spcPct val="100000"/>
              </a:lnSpc>
              <a:spcBef>
                <a:spcPts val="360"/>
              </a:spcBef>
              <a:spcAft>
                <a:spcPts val="0"/>
              </a:spcAft>
              <a:buClr>
                <a:schemeClr val="lt1"/>
              </a:buClr>
              <a:buSzPts val="1800"/>
              <a:buChar char="⚫"/>
              <a:defRPr/>
            </a:lvl7pPr>
            <a:lvl8pPr indent="-342900" lvl="7" marL="3657600" rtl="0" algn="l">
              <a:lnSpc>
                <a:spcPct val="100000"/>
              </a:lnSpc>
              <a:spcBef>
                <a:spcPts val="360"/>
              </a:spcBef>
              <a:spcAft>
                <a:spcPts val="0"/>
              </a:spcAft>
              <a:buClr>
                <a:schemeClr val="lt1"/>
              </a:buClr>
              <a:buSzPts val="1800"/>
              <a:buChar char="⚫"/>
              <a:defRPr/>
            </a:lvl8pPr>
            <a:lvl9pPr indent="-342900" lvl="8" marL="4114800" rtl="0" algn="l">
              <a:lnSpc>
                <a:spcPct val="100000"/>
              </a:lnSpc>
              <a:spcBef>
                <a:spcPts val="360"/>
              </a:spcBef>
              <a:spcAft>
                <a:spcPts val="0"/>
              </a:spcAft>
              <a:buClr>
                <a:schemeClr val="lt1"/>
              </a:buClr>
              <a:buSzPts val="1800"/>
              <a:buChar char="⚫"/>
              <a:defRPr/>
            </a:lvl9pPr>
          </a:lstStyle>
          <a:p/>
        </p:txBody>
      </p:sp>
      <p:sp>
        <p:nvSpPr>
          <p:cNvPr id="64" name="Google Shape;64;ga0a305b193_0_122"/>
          <p:cNvSpPr txBox="1"/>
          <p:nvPr>
            <p:ph idx="10" type="dt"/>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5" name="Google Shape;65;ga0a305b193_0_122"/>
          <p:cNvSpPr txBox="1"/>
          <p:nvPr>
            <p:ph idx="11" type="ftr"/>
          </p:nvPr>
        </p:nvSpPr>
        <p:spPr>
          <a:xfrm>
            <a:off x="443753" y="6356350"/>
            <a:ext cx="28956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6" name="Google Shape;66;ga0a305b193_0_122"/>
          <p:cNvSpPr txBox="1"/>
          <p:nvPr>
            <p:ph idx="12" type="sldNum"/>
          </p:nvPr>
        </p:nvSpPr>
        <p:spPr>
          <a:xfrm>
            <a:off x="4305300" y="6356350"/>
            <a:ext cx="533400" cy="365100"/>
          </a:xfrm>
          <a:prstGeom prst="rect">
            <a:avLst/>
          </a:prstGeom>
          <a:noFill/>
          <a:ln>
            <a:noFill/>
          </a:ln>
        </p:spPr>
        <p:txBody>
          <a:bodyPr anchorCtr="0" anchor="ctr"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1pPr>
            <a:lvl2pPr indent="0" lvl="1"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2pPr>
            <a:lvl3pPr indent="0" lvl="2"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3pPr>
            <a:lvl4pPr indent="0" lvl="3"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4pPr>
            <a:lvl5pPr indent="0" lvl="4"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5pPr>
            <a:lvl6pPr indent="0" lvl="5"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6pPr>
            <a:lvl7pPr indent="0" lvl="6"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7pPr>
            <a:lvl8pPr indent="0" lvl="7"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8pPr>
            <a:lvl9pPr indent="0" lvl="8"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Book Antiqua"/>
                <a:ea typeface="Book Antiqua"/>
                <a:cs typeface="Book Antiqua"/>
                <a:sym typeface="Book Antiqua"/>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ga0a305b193_0_78"/>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ga0a305b193_0_7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ga0a305b193_0_81"/>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ga0a305b193_0_81"/>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ga0a305b193_0_8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ga0a305b193_0_8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 name="Google Shape;26;ga0a305b193_0_85"/>
          <p:cNvSpPr txBox="1"/>
          <p:nvPr>
            <p:ph idx="1" type="body"/>
          </p:nvPr>
        </p:nvSpPr>
        <p:spPr>
          <a:xfrm>
            <a:off x="592050" y="1356875"/>
            <a:ext cx="7979700" cy="45552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SzPts val="1400"/>
              <a:buChar char="●"/>
              <a:defRPr sz="2700"/>
            </a:lvl1pPr>
            <a:lvl2pPr indent="-304800" lvl="1" marL="914400">
              <a:spcBef>
                <a:spcPts val="10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ga0a305b193_0_8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ga0a305b193_0_8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ga0a305b193_0_90"/>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 name="Google Shape;31;ga0a305b193_0_9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ga0a305b193_0_93"/>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ga0a305b193_0_93"/>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ga0a305b193_0_9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ga0a305b193_0_97"/>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8" name="Google Shape;38;ga0a305b193_0_9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ga0a305b193_0_100"/>
          <p:cNvSpPr/>
          <p:nvPr/>
        </p:nvSpPr>
        <p:spPr>
          <a:xfrm>
            <a:off x="4572000" y="33"/>
            <a:ext cx="4572000" cy="685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ga0a305b193_0_100"/>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ga0a305b193_0_100"/>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ga0a305b193_0_100"/>
          <p:cNvSpPr txBox="1"/>
          <p:nvPr>
            <p:ph idx="2" type="body"/>
          </p:nvPr>
        </p:nvSpPr>
        <p:spPr>
          <a:xfrm>
            <a:off x="4939500" y="965600"/>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4" name="Google Shape;44;ga0a305b193_0_10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ga0a305b193_0_106"/>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7" name="Google Shape;47;ga0a305b193_0_10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9" name="Shape 9"/>
        <p:cNvGrpSpPr/>
        <p:nvPr/>
      </p:nvGrpSpPr>
      <p:grpSpPr>
        <a:xfrm>
          <a:off x="0" y="0"/>
          <a:ext cx="0" cy="0"/>
          <a:chOff x="0" y="0"/>
          <a:chExt cx="0" cy="0"/>
        </a:xfrm>
      </p:grpSpPr>
      <p:sp>
        <p:nvSpPr>
          <p:cNvPr id="10" name="Google Shape;10;ga0a305b193_0_70"/>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1" name="Google Shape;11;ga0a305b193_0_70"/>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Char char="●"/>
              <a:defRPr sz="1800">
                <a:solidFill>
                  <a:srgbClr val="FFFFFF"/>
                </a:solidFill>
              </a:defRPr>
            </a:lvl1pPr>
            <a:lvl2pPr indent="-317500" lvl="1" marL="914400">
              <a:lnSpc>
                <a:spcPct val="115000"/>
              </a:lnSpc>
              <a:spcBef>
                <a:spcPts val="1600"/>
              </a:spcBef>
              <a:spcAft>
                <a:spcPts val="0"/>
              </a:spcAft>
              <a:buClr>
                <a:srgbClr val="FFFFFF"/>
              </a:buClr>
              <a:buSzPts val="1400"/>
              <a:buChar char="○"/>
              <a:defRPr>
                <a:solidFill>
                  <a:srgbClr val="FFFFFF"/>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12" name="Google Shape;12;ga0a305b193_0_70"/>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5.jpg"/><Relationship Id="rId4" Type="http://schemas.openxmlformats.org/officeDocument/2006/relationships/image" Target="../media/image14.png"/><Relationship Id="rId5" Type="http://schemas.openxmlformats.org/officeDocument/2006/relationships/image" Target="../media/image17.png"/><Relationship Id="rId6" Type="http://schemas.openxmlformats.org/officeDocument/2006/relationships/image" Target="../media/image1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21.jp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4.jpg"/><Relationship Id="rId4" Type="http://schemas.openxmlformats.org/officeDocument/2006/relationships/image" Target="../media/image1.jpg"/><Relationship Id="rId5" Type="http://schemas.openxmlformats.org/officeDocument/2006/relationships/image" Target="../media/image11.jpg"/><Relationship Id="rId6"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12.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pic>
        <p:nvPicPr>
          <p:cNvPr descr="Bertengger.JPG" id="71" name="Google Shape;71;p1"/>
          <p:cNvPicPr preferRelativeResize="0"/>
          <p:nvPr/>
        </p:nvPicPr>
        <p:blipFill rotWithShape="1">
          <a:blip r:embed="rId3">
            <a:alphaModFix/>
          </a:blip>
          <a:srcRect b="0" l="14354" r="0" t="0"/>
          <a:stretch/>
        </p:blipFill>
        <p:spPr>
          <a:xfrm>
            <a:off x="0" y="0"/>
            <a:ext cx="5505950" cy="4007650"/>
          </a:xfrm>
          <a:prstGeom prst="rect">
            <a:avLst/>
          </a:prstGeom>
          <a:noFill/>
          <a:ln>
            <a:noFill/>
          </a:ln>
        </p:spPr>
      </p:pic>
      <p:pic>
        <p:nvPicPr>
          <p:cNvPr descr="vnjldx.jpg" id="72" name="Google Shape;72;p1"/>
          <p:cNvPicPr preferRelativeResize="0"/>
          <p:nvPr/>
        </p:nvPicPr>
        <p:blipFill rotWithShape="1">
          <a:blip r:embed="rId4">
            <a:alphaModFix/>
          </a:blip>
          <a:srcRect b="0" l="12149" r="8805" t="0"/>
          <a:stretch/>
        </p:blipFill>
        <p:spPr>
          <a:xfrm>
            <a:off x="4577388" y="0"/>
            <a:ext cx="4566612" cy="4007650"/>
          </a:xfrm>
          <a:prstGeom prst="rect">
            <a:avLst/>
          </a:prstGeom>
          <a:noFill/>
          <a:ln>
            <a:noFill/>
          </a:ln>
        </p:spPr>
      </p:pic>
      <p:sp>
        <p:nvSpPr>
          <p:cNvPr id="73" name="Google Shape;73;p1"/>
          <p:cNvSpPr txBox="1"/>
          <p:nvPr>
            <p:ph type="ctrTitle"/>
          </p:nvPr>
        </p:nvSpPr>
        <p:spPr>
          <a:xfrm>
            <a:off x="311700" y="2448075"/>
            <a:ext cx="8064000" cy="24174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2"/>
              </a:buClr>
              <a:buSzPts val="4800"/>
              <a:buFont typeface="Book Antiqua"/>
              <a:buNone/>
            </a:pPr>
            <a:r>
              <a:rPr lang="en-US"/>
              <a:t>Trapping for the pet trade drives range contractions in wild bird populations</a:t>
            </a:r>
            <a:endParaRPr/>
          </a:p>
        </p:txBody>
      </p:sp>
      <p:sp>
        <p:nvSpPr>
          <p:cNvPr id="74" name="Google Shape;74;p1"/>
          <p:cNvSpPr txBox="1"/>
          <p:nvPr>
            <p:ph idx="1" type="subTitle"/>
          </p:nvPr>
        </p:nvSpPr>
        <p:spPr>
          <a:xfrm>
            <a:off x="311700" y="5246483"/>
            <a:ext cx="8520600" cy="1056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2"/>
              </a:buClr>
              <a:buSzPts val="1800"/>
              <a:buFont typeface="Noto Sans Symbols"/>
              <a:buNone/>
            </a:pPr>
            <a:r>
              <a:rPr lang="en-US"/>
              <a:t>Katherine Lauck, WFCB Karp Lab</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311700" y="593367"/>
            <a:ext cx="8520600" cy="7635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2"/>
              </a:buClr>
              <a:buSzPts val="4800"/>
              <a:buFont typeface="Book Antiqua"/>
              <a:buNone/>
            </a:pPr>
            <a:r>
              <a:rPr lang="en-US"/>
              <a:t>Analysis: Bayesian community occupancy model</a:t>
            </a:r>
            <a:endParaRPr/>
          </a:p>
        </p:txBody>
      </p:sp>
      <p:pic>
        <p:nvPicPr>
          <p:cNvPr id="142" name="Google Shape;142;p14"/>
          <p:cNvPicPr preferRelativeResize="0"/>
          <p:nvPr/>
        </p:nvPicPr>
        <p:blipFill rotWithShape="1">
          <a:blip r:embed="rId3">
            <a:alphaModFix/>
          </a:blip>
          <a:srcRect b="11603" l="0" r="0" t="30955"/>
          <a:stretch/>
        </p:blipFill>
        <p:spPr>
          <a:xfrm>
            <a:off x="2594050" y="5171875"/>
            <a:ext cx="4296376" cy="1686125"/>
          </a:xfrm>
          <a:prstGeom prst="rect">
            <a:avLst/>
          </a:prstGeom>
          <a:noFill/>
          <a:ln>
            <a:noFill/>
          </a:ln>
        </p:spPr>
      </p:pic>
      <p:pic>
        <p:nvPicPr>
          <p:cNvPr id="143" name="Google Shape;143;p14"/>
          <p:cNvPicPr preferRelativeResize="0"/>
          <p:nvPr/>
        </p:nvPicPr>
        <p:blipFill rotWithShape="1">
          <a:blip r:embed="rId4">
            <a:alphaModFix/>
          </a:blip>
          <a:srcRect b="0" l="44681" r="25744" t="0"/>
          <a:stretch/>
        </p:blipFill>
        <p:spPr>
          <a:xfrm>
            <a:off x="6890425" y="1781175"/>
            <a:ext cx="2253574" cy="5076825"/>
          </a:xfrm>
          <a:prstGeom prst="rect">
            <a:avLst/>
          </a:prstGeom>
          <a:noFill/>
          <a:ln>
            <a:noFill/>
          </a:ln>
        </p:spPr>
      </p:pic>
      <p:sp>
        <p:nvSpPr>
          <p:cNvPr id="144" name="Google Shape;144;p14"/>
          <p:cNvSpPr txBox="1"/>
          <p:nvPr>
            <p:ph idx="1" type="body"/>
          </p:nvPr>
        </p:nvSpPr>
        <p:spPr>
          <a:xfrm>
            <a:off x="669625" y="1356875"/>
            <a:ext cx="6220800" cy="4555200"/>
          </a:xfrm>
          <a:prstGeom prst="rect">
            <a:avLst/>
          </a:prstGeom>
        </p:spPr>
        <p:txBody>
          <a:bodyPr anchorCtr="0" anchor="t" bIns="45700" lIns="91425" spcFirstLastPara="1" rIns="91425" wrap="square" tIns="45700">
            <a:noAutofit/>
          </a:bodyPr>
          <a:lstStyle/>
          <a:p>
            <a:pPr indent="-400050" lvl="0" marL="457200" rtl="0" algn="l">
              <a:spcBef>
                <a:spcPts val="0"/>
              </a:spcBef>
              <a:spcAft>
                <a:spcPts val="0"/>
              </a:spcAft>
              <a:buSzPts val="2700"/>
              <a:buChar char="●"/>
            </a:pPr>
            <a:r>
              <a:rPr lang="en-US">
                <a:solidFill>
                  <a:schemeClr val="dk1"/>
                </a:solidFill>
              </a:rPr>
              <a:t>Estimated effect of distance to road and intact forest on occupancy of commercially valuable and non-valuable species</a:t>
            </a:r>
            <a:endParaRPr/>
          </a:p>
          <a:p>
            <a:pPr indent="-400050" lvl="0" marL="457200" rtl="0" algn="l">
              <a:spcBef>
                <a:spcPts val="1000"/>
              </a:spcBef>
              <a:spcAft>
                <a:spcPts val="0"/>
              </a:spcAft>
              <a:buSzPts val="2700"/>
              <a:buChar char="●"/>
            </a:pPr>
            <a:r>
              <a:rPr lang="en-US"/>
              <a:t>Classified species as commercially valuable based on market surveys</a:t>
            </a:r>
            <a:endParaRPr/>
          </a:p>
          <a:p>
            <a:pPr indent="-400050" lvl="0" marL="457200" rtl="0" algn="l">
              <a:spcBef>
                <a:spcPts val="1000"/>
              </a:spcBef>
              <a:spcAft>
                <a:spcPts val="1000"/>
              </a:spcAft>
              <a:buSzPts val="2700"/>
              <a:buChar char="●"/>
            </a:pPr>
            <a:r>
              <a:rPr lang="en-US"/>
              <a:t>Corrected for imperfect detection and species habitat preferences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2"/>
          <p:cNvSpPr txBox="1"/>
          <p:nvPr>
            <p:ph type="title"/>
          </p:nvPr>
        </p:nvSpPr>
        <p:spPr>
          <a:xfrm>
            <a:off x="765174" y="-186982"/>
            <a:ext cx="7612200" cy="1417500"/>
          </a:xfrm>
          <a:prstGeom prst="rect">
            <a:avLst/>
          </a:prstGeom>
        </p:spPr>
        <p:txBody>
          <a:bodyPr anchorCtr="0" anchor="ctr" bIns="45700" lIns="91425" spcFirstLastPara="1" rIns="91425" wrap="square" tIns="45700">
            <a:noAutofit/>
          </a:bodyPr>
          <a:lstStyle/>
          <a:p>
            <a:pPr indent="0" lvl="0" marL="0" rtl="0" algn="l">
              <a:spcBef>
                <a:spcPts val="0"/>
              </a:spcBef>
              <a:spcAft>
                <a:spcPts val="1000"/>
              </a:spcAft>
              <a:buNone/>
            </a:pPr>
            <a:r>
              <a:rPr lang="en-US" sz="2700"/>
              <a:t>Q1: </a:t>
            </a:r>
            <a:r>
              <a:rPr lang="en-US" sz="2700"/>
              <a:t>Commercially valuable species are found further from roads than non-valuable species</a:t>
            </a:r>
            <a:endParaRPr/>
          </a:p>
        </p:txBody>
      </p:sp>
      <p:sp>
        <p:nvSpPr>
          <p:cNvPr id="150" name="Google Shape;150;p12"/>
          <p:cNvSpPr txBox="1"/>
          <p:nvPr>
            <p:ph idx="1" type="body"/>
          </p:nvPr>
        </p:nvSpPr>
        <p:spPr>
          <a:xfrm>
            <a:off x="765175" y="1613646"/>
            <a:ext cx="7612200" cy="4182000"/>
          </a:xfrm>
          <a:prstGeom prst="rect">
            <a:avLst/>
          </a:prstGeom>
        </p:spPr>
        <p:txBody>
          <a:bodyPr anchorCtr="0" anchor="t" bIns="45700" lIns="91425" spcFirstLastPara="1" rIns="91425" wrap="square" tIns="45700">
            <a:noAutofit/>
          </a:bodyPr>
          <a:lstStyle/>
          <a:p>
            <a:pPr indent="0" lvl="0" marL="0" rtl="0" algn="l">
              <a:spcBef>
                <a:spcPts val="2000"/>
              </a:spcBef>
              <a:spcAft>
                <a:spcPts val="1000"/>
              </a:spcAft>
              <a:buNone/>
            </a:pPr>
            <a:r>
              <a:t/>
            </a:r>
            <a:endParaRPr/>
          </a:p>
        </p:txBody>
      </p:sp>
      <p:pic>
        <p:nvPicPr>
          <p:cNvPr id="151" name="Google Shape;151;p12"/>
          <p:cNvPicPr preferRelativeResize="0"/>
          <p:nvPr/>
        </p:nvPicPr>
        <p:blipFill>
          <a:blip r:embed="rId3">
            <a:alphaModFix/>
          </a:blip>
          <a:stretch>
            <a:fillRect/>
          </a:stretch>
        </p:blipFill>
        <p:spPr>
          <a:xfrm>
            <a:off x="-725" y="914400"/>
            <a:ext cx="9144000" cy="5943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9e75c9f086_0_86"/>
          <p:cNvSpPr txBox="1"/>
          <p:nvPr>
            <p:ph type="title"/>
          </p:nvPr>
        </p:nvSpPr>
        <p:spPr>
          <a:xfrm>
            <a:off x="765174" y="-186982"/>
            <a:ext cx="7612200" cy="1417500"/>
          </a:xfrm>
          <a:prstGeom prst="rect">
            <a:avLst/>
          </a:prstGeom>
        </p:spPr>
        <p:txBody>
          <a:bodyPr anchorCtr="0" anchor="ctr" bIns="45700" lIns="91425" spcFirstLastPara="1" rIns="91425" wrap="square" tIns="45700">
            <a:noAutofit/>
          </a:bodyPr>
          <a:lstStyle/>
          <a:p>
            <a:pPr indent="0" lvl="0" marL="0" rtl="0" algn="l">
              <a:spcBef>
                <a:spcPts val="0"/>
              </a:spcBef>
              <a:spcAft>
                <a:spcPts val="1000"/>
              </a:spcAft>
              <a:buNone/>
            </a:pPr>
            <a:r>
              <a:rPr lang="en-US" sz="2700"/>
              <a:t>Q1: Commercially valuable species are found further from roads than non-valuable species</a:t>
            </a:r>
            <a:endParaRPr/>
          </a:p>
        </p:txBody>
      </p:sp>
      <p:sp>
        <p:nvSpPr>
          <p:cNvPr id="157" name="Google Shape;157;g9e75c9f086_0_86"/>
          <p:cNvSpPr txBox="1"/>
          <p:nvPr>
            <p:ph idx="1" type="body"/>
          </p:nvPr>
        </p:nvSpPr>
        <p:spPr>
          <a:xfrm>
            <a:off x="765175" y="1613646"/>
            <a:ext cx="7612200" cy="4182000"/>
          </a:xfrm>
          <a:prstGeom prst="rect">
            <a:avLst/>
          </a:prstGeom>
        </p:spPr>
        <p:txBody>
          <a:bodyPr anchorCtr="0" anchor="t" bIns="45700" lIns="91425" spcFirstLastPara="1" rIns="91425" wrap="square" tIns="45700">
            <a:noAutofit/>
          </a:bodyPr>
          <a:lstStyle/>
          <a:p>
            <a:pPr indent="0" lvl="0" marL="0" rtl="0" algn="l">
              <a:spcBef>
                <a:spcPts val="2000"/>
              </a:spcBef>
              <a:spcAft>
                <a:spcPts val="1000"/>
              </a:spcAft>
              <a:buNone/>
            </a:pPr>
            <a:r>
              <a:t/>
            </a:r>
            <a:endParaRPr/>
          </a:p>
        </p:txBody>
      </p:sp>
      <p:pic>
        <p:nvPicPr>
          <p:cNvPr id="158" name="Google Shape;158;g9e75c9f086_0_86"/>
          <p:cNvPicPr preferRelativeResize="0"/>
          <p:nvPr/>
        </p:nvPicPr>
        <p:blipFill>
          <a:blip r:embed="rId3">
            <a:alphaModFix/>
          </a:blip>
          <a:stretch>
            <a:fillRect/>
          </a:stretch>
        </p:blipFill>
        <p:spPr>
          <a:xfrm>
            <a:off x="0" y="914400"/>
            <a:ext cx="9144000" cy="5943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a0a305b193_0_140"/>
          <p:cNvSpPr txBox="1"/>
          <p:nvPr>
            <p:ph type="title"/>
          </p:nvPr>
        </p:nvSpPr>
        <p:spPr>
          <a:xfrm>
            <a:off x="765174" y="-301532"/>
            <a:ext cx="7612200" cy="1417500"/>
          </a:xfrm>
          <a:prstGeom prst="rect">
            <a:avLst/>
          </a:prstGeom>
        </p:spPr>
        <p:txBody>
          <a:bodyPr anchorCtr="0" anchor="ctr" bIns="45700" lIns="91425" spcFirstLastPara="1" rIns="91425" wrap="square" tIns="45700">
            <a:noAutofit/>
          </a:bodyPr>
          <a:lstStyle/>
          <a:p>
            <a:pPr indent="0" lvl="0" marL="0" rtl="0" algn="l">
              <a:spcBef>
                <a:spcPts val="2000"/>
              </a:spcBef>
              <a:spcAft>
                <a:spcPts val="1000"/>
              </a:spcAft>
              <a:buNone/>
            </a:pPr>
            <a:r>
              <a:rPr lang="en-US" sz="2700"/>
              <a:t>Q</a:t>
            </a:r>
            <a:r>
              <a:rPr lang="en-US" sz="2700"/>
              <a:t>2: Most species are more likely to occupy areas with more intact forest</a:t>
            </a:r>
            <a:endParaRPr/>
          </a:p>
        </p:txBody>
      </p:sp>
      <p:sp>
        <p:nvSpPr>
          <p:cNvPr id="164" name="Google Shape;164;ga0a305b193_0_140"/>
          <p:cNvSpPr txBox="1"/>
          <p:nvPr>
            <p:ph idx="1" type="body"/>
          </p:nvPr>
        </p:nvSpPr>
        <p:spPr>
          <a:xfrm>
            <a:off x="765175" y="1613646"/>
            <a:ext cx="7612200" cy="4182000"/>
          </a:xfrm>
          <a:prstGeom prst="rect">
            <a:avLst/>
          </a:prstGeom>
        </p:spPr>
        <p:txBody>
          <a:bodyPr anchorCtr="0" anchor="t" bIns="45700" lIns="91425" spcFirstLastPara="1" rIns="91425" wrap="square" tIns="45700">
            <a:noAutofit/>
          </a:bodyPr>
          <a:lstStyle/>
          <a:p>
            <a:pPr indent="0" lvl="0" marL="0" rtl="0" algn="l">
              <a:spcBef>
                <a:spcPts val="2000"/>
              </a:spcBef>
              <a:spcAft>
                <a:spcPts val="1000"/>
              </a:spcAft>
              <a:buNone/>
            </a:pPr>
            <a:r>
              <a:t/>
            </a:r>
            <a:endParaRPr/>
          </a:p>
        </p:txBody>
      </p:sp>
      <p:pic>
        <p:nvPicPr>
          <p:cNvPr id="165" name="Google Shape;165;ga0a305b193_0_140"/>
          <p:cNvPicPr preferRelativeResize="0"/>
          <p:nvPr/>
        </p:nvPicPr>
        <p:blipFill>
          <a:blip r:embed="rId3">
            <a:alphaModFix/>
          </a:blip>
          <a:stretch>
            <a:fillRect/>
          </a:stretch>
        </p:blipFill>
        <p:spPr>
          <a:xfrm>
            <a:off x="0" y="914400"/>
            <a:ext cx="9144000" cy="5943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9e75c9f086_0_50"/>
          <p:cNvSpPr txBox="1"/>
          <p:nvPr>
            <p:ph idx="1" type="body"/>
          </p:nvPr>
        </p:nvSpPr>
        <p:spPr>
          <a:xfrm>
            <a:off x="765175" y="1613646"/>
            <a:ext cx="7612200" cy="4182000"/>
          </a:xfrm>
          <a:prstGeom prst="rect">
            <a:avLst/>
          </a:prstGeom>
        </p:spPr>
        <p:txBody>
          <a:bodyPr anchorCtr="0" anchor="t" bIns="45700" lIns="91425" spcFirstLastPara="1" rIns="91425" wrap="square" tIns="45700">
            <a:noAutofit/>
          </a:bodyPr>
          <a:lstStyle/>
          <a:p>
            <a:pPr indent="0" lvl="0" marL="0" rtl="0" algn="l">
              <a:spcBef>
                <a:spcPts val="2000"/>
              </a:spcBef>
              <a:spcAft>
                <a:spcPts val="1000"/>
              </a:spcAft>
              <a:buNone/>
            </a:pPr>
            <a:r>
              <a:t/>
            </a:r>
            <a:endParaRPr/>
          </a:p>
        </p:txBody>
      </p:sp>
      <p:sp>
        <p:nvSpPr>
          <p:cNvPr id="171" name="Google Shape;171;g9e75c9f086_0_50"/>
          <p:cNvSpPr txBox="1"/>
          <p:nvPr>
            <p:ph type="title"/>
          </p:nvPr>
        </p:nvSpPr>
        <p:spPr>
          <a:xfrm>
            <a:off x="765174" y="-301532"/>
            <a:ext cx="7612200" cy="1417500"/>
          </a:xfrm>
          <a:prstGeom prst="rect">
            <a:avLst/>
          </a:prstGeom>
        </p:spPr>
        <p:txBody>
          <a:bodyPr anchorCtr="0" anchor="ctr" bIns="45700" lIns="91425" spcFirstLastPara="1" rIns="91425" wrap="square" tIns="45700">
            <a:noAutofit/>
          </a:bodyPr>
          <a:lstStyle/>
          <a:p>
            <a:pPr indent="0" lvl="0" marL="0" rtl="0" algn="l">
              <a:spcBef>
                <a:spcPts val="2000"/>
              </a:spcBef>
              <a:spcAft>
                <a:spcPts val="1000"/>
              </a:spcAft>
              <a:buNone/>
            </a:pPr>
            <a:r>
              <a:rPr lang="en-US" sz="2700"/>
              <a:t>Q2: Most species are more likely to occupy areas with more intact forest</a:t>
            </a:r>
            <a:endParaRPr/>
          </a:p>
        </p:txBody>
      </p:sp>
      <p:pic>
        <p:nvPicPr>
          <p:cNvPr id="172" name="Google Shape;172;g9e75c9f086_0_50"/>
          <p:cNvPicPr preferRelativeResize="0"/>
          <p:nvPr/>
        </p:nvPicPr>
        <p:blipFill>
          <a:blip r:embed="rId3">
            <a:alphaModFix/>
          </a:blip>
          <a:stretch>
            <a:fillRect/>
          </a:stretch>
        </p:blipFill>
        <p:spPr>
          <a:xfrm>
            <a:off x="-725" y="914400"/>
            <a:ext cx="9144000" cy="5943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ga0a305b193_0_0"/>
          <p:cNvPicPr preferRelativeResize="0"/>
          <p:nvPr/>
        </p:nvPicPr>
        <p:blipFill rotWithShape="1">
          <a:blip r:embed="rId3">
            <a:alphaModFix/>
          </a:blip>
          <a:srcRect b="0" l="0" r="31072" t="0"/>
          <a:stretch/>
        </p:blipFill>
        <p:spPr>
          <a:xfrm>
            <a:off x="0" y="0"/>
            <a:ext cx="9144002" cy="6858001"/>
          </a:xfrm>
          <a:prstGeom prst="rect">
            <a:avLst/>
          </a:prstGeom>
          <a:noFill/>
          <a:ln>
            <a:noFill/>
          </a:ln>
        </p:spPr>
      </p:pic>
      <p:sp>
        <p:nvSpPr>
          <p:cNvPr id="179" name="Google Shape;179;ga0a305b193_0_0"/>
          <p:cNvSpPr txBox="1"/>
          <p:nvPr>
            <p:ph type="title"/>
          </p:nvPr>
        </p:nvSpPr>
        <p:spPr>
          <a:xfrm>
            <a:off x="765174" y="79468"/>
            <a:ext cx="7612200" cy="141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solidFill>
                  <a:srgbClr val="000000"/>
                </a:solidFill>
              </a:rPr>
              <a:t>Conclusions</a:t>
            </a:r>
            <a:endParaRPr>
              <a:solidFill>
                <a:srgbClr val="000000"/>
              </a:solidFill>
            </a:endParaRPr>
          </a:p>
        </p:txBody>
      </p:sp>
      <p:sp>
        <p:nvSpPr>
          <p:cNvPr id="180" name="Google Shape;180;ga0a305b193_0_0"/>
          <p:cNvSpPr txBox="1"/>
          <p:nvPr>
            <p:ph idx="1" type="body"/>
          </p:nvPr>
        </p:nvSpPr>
        <p:spPr>
          <a:xfrm>
            <a:off x="765175" y="1077500"/>
            <a:ext cx="7612200" cy="5303700"/>
          </a:xfrm>
          <a:prstGeom prst="rect">
            <a:avLst/>
          </a:prstGeom>
          <a:solidFill>
            <a:srgbClr val="6F6A6A">
              <a:alpha val="57870"/>
            </a:srgbClr>
          </a:solidFill>
        </p:spPr>
        <p:txBody>
          <a:bodyPr anchorCtr="0" anchor="t" bIns="45700" lIns="91425" spcFirstLastPara="1" rIns="91425" wrap="square" tIns="45700">
            <a:noAutofit/>
          </a:bodyPr>
          <a:lstStyle/>
          <a:p>
            <a:pPr indent="-368300" lvl="0" marL="457200" rtl="0" algn="l">
              <a:spcBef>
                <a:spcPts val="2000"/>
              </a:spcBef>
              <a:spcAft>
                <a:spcPts val="0"/>
              </a:spcAft>
              <a:buClr>
                <a:schemeClr val="dk1"/>
              </a:buClr>
              <a:buSzPts val="2200"/>
              <a:buChar char="●"/>
            </a:pPr>
            <a:r>
              <a:rPr lang="en-US" sz="2200">
                <a:solidFill>
                  <a:schemeClr val="dk1"/>
                </a:solidFill>
              </a:rPr>
              <a:t>Range contractions of commercially valuable species evident despite remoteness and legal protection of the nature reserve where I conducted this study</a:t>
            </a:r>
            <a:endParaRPr sz="2200">
              <a:solidFill>
                <a:schemeClr val="dk1"/>
              </a:solidFill>
            </a:endParaRPr>
          </a:p>
          <a:p>
            <a:pPr indent="0" lvl="0" marL="457200" rtl="0" algn="l">
              <a:spcBef>
                <a:spcPts val="2000"/>
              </a:spcBef>
              <a:spcAft>
                <a:spcPts val="0"/>
              </a:spcAft>
              <a:buNone/>
            </a:pPr>
            <a:r>
              <a:t/>
            </a:r>
            <a:endParaRPr sz="2200">
              <a:solidFill>
                <a:schemeClr val="dk1"/>
              </a:solidFill>
            </a:endParaRPr>
          </a:p>
          <a:p>
            <a:pPr indent="-368300" lvl="0" marL="457200" rtl="0" algn="l">
              <a:spcBef>
                <a:spcPts val="2000"/>
              </a:spcBef>
              <a:spcAft>
                <a:spcPts val="0"/>
              </a:spcAft>
              <a:buClr>
                <a:schemeClr val="dk1"/>
              </a:buClr>
              <a:buSzPts val="2200"/>
              <a:buChar char="●"/>
            </a:pPr>
            <a:r>
              <a:rPr lang="en-US" sz="2200">
                <a:solidFill>
                  <a:schemeClr val="dk1"/>
                </a:solidFill>
              </a:rPr>
              <a:t>Range contractions of commercially valuable species are probably driven by overexploitation, not avoidance or habitat change</a:t>
            </a:r>
            <a:endParaRPr sz="2200">
              <a:solidFill>
                <a:schemeClr val="dk1"/>
              </a:solidFill>
            </a:endParaRPr>
          </a:p>
          <a:p>
            <a:pPr indent="0" lvl="0" marL="457200" rtl="0" algn="l">
              <a:spcBef>
                <a:spcPts val="2000"/>
              </a:spcBef>
              <a:spcAft>
                <a:spcPts val="0"/>
              </a:spcAft>
              <a:buNone/>
            </a:pPr>
            <a:r>
              <a:t/>
            </a:r>
            <a:endParaRPr sz="2200">
              <a:solidFill>
                <a:schemeClr val="dk1"/>
              </a:solidFill>
            </a:endParaRPr>
          </a:p>
          <a:p>
            <a:pPr indent="-368300" lvl="0" marL="457200" rtl="0" algn="l">
              <a:spcBef>
                <a:spcPts val="2000"/>
              </a:spcBef>
              <a:spcAft>
                <a:spcPts val="0"/>
              </a:spcAft>
              <a:buClr>
                <a:schemeClr val="dk1"/>
              </a:buClr>
              <a:buSzPts val="2200"/>
              <a:buChar char="●"/>
            </a:pPr>
            <a:r>
              <a:rPr lang="en-US" sz="2200">
                <a:solidFill>
                  <a:schemeClr val="dk1"/>
                </a:solidFill>
              </a:rPr>
              <a:t>Expansion of roads in Kalimantan will likely cause loss of viable bird habitat for commercially valuable species even if deforestation stops.</a:t>
            </a:r>
            <a:endParaRPr sz="22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1"/>
          <p:cNvSpPr txBox="1"/>
          <p:nvPr>
            <p:ph type="title"/>
          </p:nvPr>
        </p:nvSpPr>
        <p:spPr>
          <a:xfrm>
            <a:off x="765174" y="79468"/>
            <a:ext cx="7612200" cy="14175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2"/>
              </a:buClr>
              <a:buSzPts val="4800"/>
              <a:buFont typeface="Book Antiqua"/>
              <a:buNone/>
            </a:pPr>
            <a:r>
              <a:rPr lang="en-US"/>
              <a:t>A big thank-you to my partners</a:t>
            </a:r>
            <a:endParaRPr/>
          </a:p>
        </p:txBody>
      </p:sp>
      <p:pic>
        <p:nvPicPr>
          <p:cNvPr descr="WhatsApp Image 2018-11-06 at 21.30.53.jpeg" id="186" name="Google Shape;186;p21"/>
          <p:cNvPicPr preferRelativeResize="0"/>
          <p:nvPr/>
        </p:nvPicPr>
        <p:blipFill rotWithShape="1">
          <a:blip r:embed="rId3">
            <a:alphaModFix/>
          </a:blip>
          <a:srcRect b="0" l="0" r="0" t="0"/>
          <a:stretch/>
        </p:blipFill>
        <p:spPr>
          <a:xfrm>
            <a:off x="765174" y="1991759"/>
            <a:ext cx="4643665" cy="1950339"/>
          </a:xfrm>
          <a:prstGeom prst="rect">
            <a:avLst/>
          </a:prstGeom>
          <a:noFill/>
          <a:ln>
            <a:noFill/>
          </a:ln>
        </p:spPr>
      </p:pic>
      <p:pic>
        <p:nvPicPr>
          <p:cNvPr descr="aminef-183.png" id="187" name="Google Shape;187;p21"/>
          <p:cNvPicPr preferRelativeResize="0"/>
          <p:nvPr/>
        </p:nvPicPr>
        <p:blipFill rotWithShape="1">
          <a:blip r:embed="rId4">
            <a:alphaModFix/>
          </a:blip>
          <a:srcRect b="13849" l="0" r="0" t="20199"/>
          <a:stretch/>
        </p:blipFill>
        <p:spPr>
          <a:xfrm>
            <a:off x="765173" y="4237199"/>
            <a:ext cx="4643665" cy="1908131"/>
          </a:xfrm>
          <a:prstGeom prst="rect">
            <a:avLst/>
          </a:prstGeom>
          <a:solidFill>
            <a:srgbClr val="F2F2F2"/>
          </a:solidFill>
          <a:ln>
            <a:noFill/>
          </a:ln>
        </p:spPr>
      </p:pic>
      <p:pic>
        <p:nvPicPr>
          <p:cNvPr descr="Logo_Untan.png" id="188" name="Google Shape;188;p21"/>
          <p:cNvPicPr preferRelativeResize="0"/>
          <p:nvPr/>
        </p:nvPicPr>
        <p:blipFill rotWithShape="1">
          <a:blip r:embed="rId5">
            <a:alphaModFix/>
          </a:blip>
          <a:srcRect b="0" l="0" r="0" t="0"/>
          <a:stretch/>
        </p:blipFill>
        <p:spPr>
          <a:xfrm>
            <a:off x="5906101" y="1743111"/>
            <a:ext cx="2195954" cy="2198987"/>
          </a:xfrm>
          <a:prstGeom prst="rect">
            <a:avLst/>
          </a:prstGeom>
          <a:noFill/>
          <a:ln>
            <a:noFill/>
          </a:ln>
        </p:spPr>
      </p:pic>
      <p:pic>
        <p:nvPicPr>
          <p:cNvPr descr="5wx1U2yK_400x400.jpg" id="189" name="Google Shape;189;p21"/>
          <p:cNvPicPr preferRelativeResize="0"/>
          <p:nvPr/>
        </p:nvPicPr>
        <p:blipFill rotWithShape="1">
          <a:blip r:embed="rId6">
            <a:alphaModFix/>
          </a:blip>
          <a:srcRect b="0" l="0" r="0" t="0"/>
          <a:stretch/>
        </p:blipFill>
        <p:spPr>
          <a:xfrm>
            <a:off x="5906101" y="4237200"/>
            <a:ext cx="2329332" cy="2329332"/>
          </a:xfrm>
          <a:prstGeom prst="rect">
            <a:avLst/>
          </a:prstGeom>
          <a:noFill/>
          <a:ln>
            <a:noFill/>
          </a:ln>
        </p:spPr>
      </p:pic>
      <p:sp>
        <p:nvSpPr>
          <p:cNvPr id="190" name="Google Shape;190;p21"/>
          <p:cNvSpPr txBox="1"/>
          <p:nvPr>
            <p:ph idx="1" type="body"/>
          </p:nvPr>
        </p:nvSpPr>
        <p:spPr>
          <a:xfrm>
            <a:off x="765175" y="1613646"/>
            <a:ext cx="7612200" cy="4182000"/>
          </a:xfrm>
          <a:prstGeom prst="rect">
            <a:avLst/>
          </a:prstGeom>
        </p:spPr>
        <p:txBody>
          <a:bodyPr anchorCtr="0" anchor="t" bIns="45700" lIns="91425" spcFirstLastPara="1" rIns="91425" wrap="square" tIns="45700">
            <a:noAutofit/>
          </a:bodyPr>
          <a:lstStyle/>
          <a:p>
            <a:pPr indent="0" lvl="0" marL="0" rtl="0" algn="l">
              <a:spcBef>
                <a:spcPts val="2000"/>
              </a:spcBef>
              <a:spcAft>
                <a:spcPts val="10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descr="IMG_20171108_060605.jpg" id="195" name="Google Shape;195;p22"/>
          <p:cNvPicPr preferRelativeResize="0"/>
          <p:nvPr/>
        </p:nvPicPr>
        <p:blipFill rotWithShape="1">
          <a:blip r:embed="rId3">
            <a:alphaModFix/>
          </a:blip>
          <a:srcRect b="0" l="0" r="0" t="0"/>
          <a:stretch/>
        </p:blipFill>
        <p:spPr>
          <a:xfrm>
            <a:off x="1" y="1"/>
            <a:ext cx="9143999" cy="6857998"/>
          </a:xfrm>
          <a:prstGeom prst="rect">
            <a:avLst/>
          </a:prstGeom>
          <a:noFill/>
          <a:ln>
            <a:noFill/>
          </a:ln>
        </p:spPr>
      </p:pic>
      <p:sp>
        <p:nvSpPr>
          <p:cNvPr id="196" name="Google Shape;196;p22"/>
          <p:cNvSpPr txBox="1"/>
          <p:nvPr/>
        </p:nvSpPr>
        <p:spPr>
          <a:xfrm>
            <a:off x="0" y="0"/>
            <a:ext cx="5715000" cy="84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4800"/>
              <a:buFont typeface="Book Antiqua"/>
              <a:buNone/>
            </a:pPr>
            <a:r>
              <a:rPr b="0" i="0" lang="en-US" sz="4800" u="none" cap="none" strike="noStrike">
                <a:solidFill>
                  <a:srgbClr val="FFFFFF"/>
                </a:solidFill>
                <a:latin typeface="Book Antiqua"/>
                <a:ea typeface="Book Antiqua"/>
                <a:cs typeface="Book Antiqua"/>
                <a:sym typeface="Book Antiqua"/>
              </a:rPr>
              <a:t>And thank you, too!</a:t>
            </a:r>
            <a:endParaRPr b="0" i="0" sz="4800" u="none" cap="none" strike="noStrike">
              <a:solidFill>
                <a:srgbClr val="FFFFFF"/>
              </a:solidFill>
              <a:latin typeface="Book Antiqua"/>
              <a:ea typeface="Book Antiqua"/>
              <a:cs typeface="Book Antiqua"/>
              <a:sym typeface="Book Antiqua"/>
            </a:endParaRPr>
          </a:p>
        </p:txBody>
      </p:sp>
      <p:sp>
        <p:nvSpPr>
          <p:cNvPr id="197" name="Google Shape;197;p22"/>
          <p:cNvSpPr txBox="1"/>
          <p:nvPr/>
        </p:nvSpPr>
        <p:spPr>
          <a:xfrm>
            <a:off x="5289000" y="5909100"/>
            <a:ext cx="3855000" cy="948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4400"/>
              <a:buFont typeface="Noto Sans Symbols"/>
              <a:buNone/>
            </a:pPr>
            <a:r>
              <a:rPr lang="en-US" sz="4400">
                <a:solidFill>
                  <a:srgbClr val="FFFFFF"/>
                </a:solidFill>
                <a:latin typeface="Book Antiqua"/>
                <a:ea typeface="Book Antiqua"/>
                <a:cs typeface="Book Antiqua"/>
                <a:sym typeface="Book Antiqua"/>
              </a:rPr>
              <a:t>Question time!</a:t>
            </a:r>
            <a:endParaRPr b="0" i="0" sz="4400" u="none" cap="none" strike="noStrike">
              <a:solidFill>
                <a:srgbClr val="FFFFFF"/>
              </a:solidFill>
              <a:latin typeface="Book Antiqua"/>
              <a:ea typeface="Book Antiqua"/>
              <a:cs typeface="Book Antiqua"/>
              <a:sym typeface="Book Antiqu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g9e75c9f086_0_71"/>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81" name="Google Shape;81;g9e75c9f086_0_71"/>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82" name="Google Shape;82;g9e75c9f086_0_71"/>
          <p:cNvPicPr preferRelativeResize="0"/>
          <p:nvPr/>
        </p:nvPicPr>
        <p:blipFill rotWithShape="1">
          <a:blip r:embed="rId3">
            <a:alphaModFix/>
          </a:blip>
          <a:srcRect b="0" l="10686" r="10678" t="0"/>
          <a:stretch/>
        </p:blipFill>
        <p:spPr>
          <a:xfrm>
            <a:off x="0" y="0"/>
            <a:ext cx="9144001"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ga0de425d82_2_17"/>
          <p:cNvPicPr preferRelativeResize="0"/>
          <p:nvPr/>
        </p:nvPicPr>
        <p:blipFill>
          <a:blip r:embed="rId3">
            <a:alphaModFix/>
          </a:blip>
          <a:stretch>
            <a:fillRect/>
          </a:stretch>
        </p:blipFill>
        <p:spPr>
          <a:xfrm>
            <a:off x="0" y="0"/>
            <a:ext cx="9144001" cy="6858001"/>
          </a:xfrm>
          <a:prstGeom prst="rect">
            <a:avLst/>
          </a:prstGeom>
          <a:noFill/>
          <a:ln>
            <a:noFill/>
          </a:ln>
        </p:spPr>
      </p:pic>
      <p:pic>
        <p:nvPicPr>
          <p:cNvPr id="88" name="Google Shape;88;ga0de425d82_2_17"/>
          <p:cNvPicPr preferRelativeResize="0"/>
          <p:nvPr/>
        </p:nvPicPr>
        <p:blipFill rotWithShape="1">
          <a:blip r:embed="rId4">
            <a:alphaModFix/>
          </a:blip>
          <a:srcRect b="0" l="13164" r="0" t="0"/>
          <a:stretch/>
        </p:blipFill>
        <p:spPr>
          <a:xfrm>
            <a:off x="2173287" y="723900"/>
            <a:ext cx="4797425" cy="5410200"/>
          </a:xfrm>
          <a:prstGeom prst="rect">
            <a:avLst/>
          </a:prstGeom>
          <a:noFill/>
          <a:ln cap="flat" cmpd="sng" w="38100">
            <a:solidFill>
              <a:srgbClr val="FFFFFF"/>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g9e75c9f086_0_16"/>
          <p:cNvPicPr preferRelativeResize="0"/>
          <p:nvPr/>
        </p:nvPicPr>
        <p:blipFill>
          <a:blip r:embed="rId3">
            <a:alphaModFix/>
          </a:blip>
          <a:stretch>
            <a:fillRect/>
          </a:stretch>
        </p:blipFill>
        <p:spPr>
          <a:xfrm>
            <a:off x="1298275" y="12"/>
            <a:ext cx="6547451" cy="6189675"/>
          </a:xfrm>
          <a:prstGeom prst="rect">
            <a:avLst/>
          </a:prstGeom>
          <a:noFill/>
          <a:ln>
            <a:noFill/>
          </a:ln>
        </p:spPr>
      </p:pic>
      <p:sp>
        <p:nvSpPr>
          <p:cNvPr id="95" name="Google Shape;95;g9e75c9f086_0_16"/>
          <p:cNvSpPr txBox="1"/>
          <p:nvPr/>
        </p:nvSpPr>
        <p:spPr>
          <a:xfrm>
            <a:off x="2952600" y="6211800"/>
            <a:ext cx="6191400" cy="72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000">
                <a:solidFill>
                  <a:schemeClr val="dk1"/>
                </a:solidFill>
              </a:rPr>
              <a:t>J. B. C. Harris, M. W. Tingley, F. Hua, D. L. Yong, J. M. Adeney, T. M. Lee, W. Marthy, D. M. Prawiradilaga, C. H. Sekercioglu, Suyadi, N. Winarni, D. S. Wilcove, Measuring the impact of the pet trade on Indonesian birds: Bird Declines from Pet Trade. Conservation Biology. 31, 394–405 (2017).</a:t>
            </a:r>
            <a:endParaRPr sz="1000">
              <a:solidFill>
                <a:schemeClr val="dk1"/>
              </a:solidFill>
            </a:endParaRPr>
          </a:p>
          <a:p>
            <a:pPr indent="0" lvl="0" marL="0" rtl="0" algn="l">
              <a:spcBef>
                <a:spcPts val="0"/>
              </a:spcBef>
              <a:spcAft>
                <a:spcPts val="0"/>
              </a:spcAft>
              <a:buNone/>
            </a:pPr>
            <a:r>
              <a:t/>
            </a:r>
            <a:endParaRPr sz="10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descr="IMG_20180522_172316.jpg" id="100" name="Google Shape;100;p19"/>
          <p:cNvPicPr preferRelativeResize="0"/>
          <p:nvPr/>
        </p:nvPicPr>
        <p:blipFill rotWithShape="1">
          <a:blip r:embed="rId3">
            <a:alphaModFix/>
          </a:blip>
          <a:srcRect b="0" l="0" r="0" t="0"/>
          <a:stretch/>
        </p:blipFill>
        <p:spPr>
          <a:xfrm>
            <a:off x="1" y="1"/>
            <a:ext cx="5277104" cy="3957828"/>
          </a:xfrm>
          <a:prstGeom prst="rect">
            <a:avLst/>
          </a:prstGeom>
          <a:noFill/>
          <a:ln>
            <a:noFill/>
          </a:ln>
        </p:spPr>
      </p:pic>
      <p:pic>
        <p:nvPicPr>
          <p:cNvPr descr="vnjldx.jpg" id="101" name="Google Shape;101;p19"/>
          <p:cNvPicPr preferRelativeResize="0"/>
          <p:nvPr/>
        </p:nvPicPr>
        <p:blipFill rotWithShape="1">
          <a:blip r:embed="rId4">
            <a:alphaModFix/>
          </a:blip>
          <a:srcRect b="0" l="12149" r="8805" t="0"/>
          <a:stretch/>
        </p:blipFill>
        <p:spPr>
          <a:xfrm>
            <a:off x="0" y="3479550"/>
            <a:ext cx="3849651" cy="3378450"/>
          </a:xfrm>
          <a:prstGeom prst="rect">
            <a:avLst/>
          </a:prstGeom>
          <a:noFill/>
          <a:ln>
            <a:noFill/>
          </a:ln>
        </p:spPr>
      </p:pic>
      <p:pic>
        <p:nvPicPr>
          <p:cNvPr descr="Bertengger.JPG" id="102" name="Google Shape;102;p19"/>
          <p:cNvPicPr preferRelativeResize="0"/>
          <p:nvPr/>
        </p:nvPicPr>
        <p:blipFill rotWithShape="1">
          <a:blip r:embed="rId5">
            <a:alphaModFix/>
          </a:blip>
          <a:srcRect b="0" l="0" r="0" t="0"/>
          <a:stretch/>
        </p:blipFill>
        <p:spPr>
          <a:xfrm>
            <a:off x="3849658" y="3893325"/>
            <a:ext cx="5294343" cy="3300370"/>
          </a:xfrm>
          <a:prstGeom prst="rect">
            <a:avLst/>
          </a:prstGeom>
          <a:noFill/>
          <a:ln>
            <a:noFill/>
          </a:ln>
        </p:spPr>
      </p:pic>
      <p:pic>
        <p:nvPicPr>
          <p:cNvPr descr="IMG_20180522_172338.jpg" id="103" name="Google Shape;103;p19"/>
          <p:cNvPicPr preferRelativeResize="0"/>
          <p:nvPr/>
        </p:nvPicPr>
        <p:blipFill rotWithShape="1">
          <a:blip r:embed="rId6">
            <a:alphaModFix/>
          </a:blip>
          <a:srcRect b="0" l="0" r="0" t="0"/>
          <a:stretch/>
        </p:blipFill>
        <p:spPr>
          <a:xfrm>
            <a:off x="3849661" y="-26091"/>
            <a:ext cx="5346675" cy="401000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4"/>
          <p:cNvSpPr txBox="1"/>
          <p:nvPr>
            <p:ph idx="2" type="body"/>
          </p:nvPr>
        </p:nvSpPr>
        <p:spPr>
          <a:xfrm>
            <a:off x="437750" y="3973750"/>
            <a:ext cx="8488200" cy="2522100"/>
          </a:xfrm>
          <a:prstGeom prst="rect">
            <a:avLst/>
          </a:prstGeom>
          <a:noFill/>
          <a:ln>
            <a:noFill/>
          </a:ln>
        </p:spPr>
        <p:txBody>
          <a:bodyPr anchorCtr="0" anchor="t" bIns="45700" lIns="91425" spcFirstLastPara="1" rIns="91425" wrap="square" tIns="45700">
            <a:normAutofit/>
          </a:bodyPr>
          <a:lstStyle/>
          <a:p>
            <a:pPr indent="-342900" lvl="0" marL="342900" rtl="0" algn="l">
              <a:lnSpc>
                <a:spcPct val="80000"/>
              </a:lnSpc>
              <a:spcBef>
                <a:spcPts val="2000"/>
              </a:spcBef>
              <a:spcAft>
                <a:spcPts val="0"/>
              </a:spcAft>
              <a:buClr>
                <a:schemeClr val="dk1"/>
              </a:buClr>
              <a:buSzPts val="1850"/>
              <a:buChar char="●"/>
            </a:pPr>
            <a:r>
              <a:rPr lang="en-US" sz="1850"/>
              <a:t>1.2 million songbirds purchased annually in 6 largest Javan cities, 60% of which are trapped in the wild</a:t>
            </a:r>
            <a:endParaRPr/>
          </a:p>
          <a:p>
            <a:pPr indent="-342900" lvl="0" marL="342900" rtl="0" algn="l">
              <a:lnSpc>
                <a:spcPct val="80000"/>
              </a:lnSpc>
              <a:spcBef>
                <a:spcPts val="2000"/>
              </a:spcBef>
              <a:spcAft>
                <a:spcPts val="0"/>
              </a:spcAft>
              <a:buClr>
                <a:schemeClr val="dk1"/>
              </a:buClr>
              <a:buSzPts val="1850"/>
              <a:buChar char="●"/>
            </a:pPr>
            <a:r>
              <a:rPr lang="en-US" sz="1850"/>
              <a:t>Kept for cultural tradition and song competitions</a:t>
            </a:r>
            <a:endParaRPr sz="1850"/>
          </a:p>
          <a:p>
            <a:pPr indent="-342900" lvl="0" marL="342900" rtl="0" algn="l">
              <a:lnSpc>
                <a:spcPct val="80000"/>
              </a:lnSpc>
              <a:spcBef>
                <a:spcPts val="2000"/>
              </a:spcBef>
              <a:spcAft>
                <a:spcPts val="0"/>
              </a:spcAft>
              <a:buClr>
                <a:schemeClr val="dk1"/>
              </a:buClr>
              <a:buSzPts val="1850"/>
              <a:buChar char="●"/>
            </a:pPr>
            <a:r>
              <a:rPr lang="en-US" sz="1850"/>
              <a:t>Individuals of prized species can be sold for $100s</a:t>
            </a:r>
            <a:endParaRPr sz="1850"/>
          </a:p>
          <a:p>
            <a:pPr indent="-342900" lvl="0" marL="342900" rtl="0" algn="l">
              <a:lnSpc>
                <a:spcPct val="80000"/>
              </a:lnSpc>
              <a:spcBef>
                <a:spcPts val="2000"/>
              </a:spcBef>
              <a:spcAft>
                <a:spcPts val="0"/>
              </a:spcAft>
              <a:buClr>
                <a:schemeClr val="dk1"/>
              </a:buClr>
              <a:buSzPts val="1850"/>
              <a:buChar char="●"/>
            </a:pPr>
            <a:r>
              <a:rPr lang="en-US" sz="1850"/>
              <a:t>In 2018, some birds protected under updated Indonesian law, but Straw-headed Bulbul and White-rumped Shama removed from protected list a few months later</a:t>
            </a:r>
            <a:endParaRPr/>
          </a:p>
          <a:p>
            <a:pPr indent="-225425" lvl="0" marL="342900" rtl="0" algn="l">
              <a:lnSpc>
                <a:spcPct val="80000"/>
              </a:lnSpc>
              <a:spcBef>
                <a:spcPts val="2000"/>
              </a:spcBef>
              <a:spcAft>
                <a:spcPts val="0"/>
              </a:spcAft>
              <a:buClr>
                <a:schemeClr val="lt1"/>
              </a:buClr>
              <a:buSzPts val="1850"/>
              <a:buNone/>
            </a:pPr>
            <a:r>
              <a:t/>
            </a:r>
            <a:endParaRPr sz="1850"/>
          </a:p>
        </p:txBody>
      </p:sp>
      <p:pic>
        <p:nvPicPr>
          <p:cNvPr descr="Bertengger.JPG" id="109" name="Google Shape;109;p4"/>
          <p:cNvPicPr preferRelativeResize="0"/>
          <p:nvPr>
            <p:ph idx="1" type="body"/>
          </p:nvPr>
        </p:nvPicPr>
        <p:blipFill rotWithShape="1">
          <a:blip r:embed="rId3">
            <a:alphaModFix/>
          </a:blip>
          <a:srcRect b="0" l="0" r="0" t="0"/>
          <a:stretch/>
        </p:blipFill>
        <p:spPr>
          <a:xfrm>
            <a:off x="395950" y="-2"/>
            <a:ext cx="6448200" cy="4019700"/>
          </a:xfrm>
          <a:prstGeom prst="rect">
            <a:avLst/>
          </a:prstGeom>
          <a:noFill/>
          <a:ln>
            <a:noFill/>
          </a:ln>
        </p:spPr>
      </p:pic>
      <p:sp>
        <p:nvSpPr>
          <p:cNvPr id="110" name="Google Shape;110;p4"/>
          <p:cNvSpPr txBox="1"/>
          <p:nvPr/>
        </p:nvSpPr>
        <p:spPr>
          <a:xfrm>
            <a:off x="6960150" y="895650"/>
            <a:ext cx="1889700" cy="184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FFFFFF"/>
                </a:solidFill>
                <a:latin typeface="Book Antiqua"/>
                <a:ea typeface="Book Antiqua"/>
                <a:cs typeface="Book Antiqua"/>
                <a:sym typeface="Book Antiqua"/>
              </a:rPr>
              <a:t>Straw-headed Bulbul, now listed as Critically Endangered</a:t>
            </a:r>
            <a:endParaRPr>
              <a:solidFill>
                <a:srgbClr val="FFFFFF"/>
              </a:solidFill>
              <a:latin typeface="Book Antiqua"/>
              <a:ea typeface="Book Antiqua"/>
              <a:cs typeface="Book Antiqua"/>
              <a:sym typeface="Book Antiqua"/>
            </a:endParaRPr>
          </a:p>
          <a:p>
            <a:pPr indent="0" lvl="0" marL="0" rtl="0" algn="l">
              <a:spcBef>
                <a:spcPts val="0"/>
              </a:spcBef>
              <a:spcAft>
                <a:spcPts val="0"/>
              </a:spcAft>
              <a:buNone/>
            </a:pPr>
            <a:r>
              <a:rPr lang="en-US">
                <a:solidFill>
                  <a:srgbClr val="FFFFFF"/>
                </a:solidFill>
                <a:latin typeface="Book Antiqua"/>
                <a:ea typeface="Book Antiqua"/>
                <a:cs typeface="Book Antiqua"/>
                <a:sym typeface="Book Antiqua"/>
              </a:rPr>
              <a:t>BirdLife International (2020) IUCN Red List for birds</a:t>
            </a:r>
            <a:endParaRPr>
              <a:solidFill>
                <a:srgbClr val="FFFFFF"/>
              </a:solidFill>
              <a:latin typeface="Book Antiqua"/>
              <a:ea typeface="Book Antiqua"/>
              <a:cs typeface="Book Antiqua"/>
              <a:sym typeface="Book Antiqu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7"/>
          <p:cNvSpPr txBox="1"/>
          <p:nvPr>
            <p:ph type="title"/>
          </p:nvPr>
        </p:nvSpPr>
        <p:spPr>
          <a:xfrm>
            <a:off x="765174" y="79468"/>
            <a:ext cx="7612200" cy="14175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2"/>
              </a:buClr>
              <a:buSzPts val="4800"/>
              <a:buFont typeface="Book Antiqua"/>
              <a:buNone/>
            </a:pPr>
            <a:r>
              <a:rPr lang="en-US" sz="4100"/>
              <a:t>Questions &amp; hypotheses</a:t>
            </a:r>
            <a:endParaRPr sz="4100"/>
          </a:p>
        </p:txBody>
      </p:sp>
      <p:sp>
        <p:nvSpPr>
          <p:cNvPr id="116" name="Google Shape;116;p7"/>
          <p:cNvSpPr txBox="1"/>
          <p:nvPr>
            <p:ph idx="1" type="body"/>
          </p:nvPr>
        </p:nvSpPr>
        <p:spPr>
          <a:xfrm>
            <a:off x="765175" y="1613646"/>
            <a:ext cx="7612200" cy="4182000"/>
          </a:xfrm>
          <a:prstGeom prst="rect">
            <a:avLst/>
          </a:prstGeom>
        </p:spPr>
        <p:txBody>
          <a:bodyPr anchorCtr="0" anchor="t" bIns="45700" lIns="91425" spcFirstLastPara="1" rIns="91425" wrap="square" tIns="45700">
            <a:normAutofit/>
          </a:bodyPr>
          <a:lstStyle/>
          <a:p>
            <a:pPr indent="-400050" lvl="0" marL="457200" rtl="0" algn="l">
              <a:spcBef>
                <a:spcPts val="2000"/>
              </a:spcBef>
              <a:spcAft>
                <a:spcPts val="0"/>
              </a:spcAft>
              <a:buSzPts val="2700"/>
              <a:buChar char="●"/>
            </a:pPr>
            <a:r>
              <a:rPr lang="en-US"/>
              <a:t>Q1: How does trapping for the bird trade affect wild bird populations?</a:t>
            </a:r>
            <a:endParaRPr/>
          </a:p>
          <a:p>
            <a:pPr indent="-400050" lvl="1" marL="914400" rtl="0" algn="l">
              <a:spcBef>
                <a:spcPts val="1000"/>
              </a:spcBef>
              <a:spcAft>
                <a:spcPts val="0"/>
              </a:spcAft>
              <a:buClr>
                <a:schemeClr val="dk1"/>
              </a:buClr>
              <a:buSzPts val="2700"/>
              <a:buChar char="●"/>
            </a:pPr>
            <a:r>
              <a:rPr lang="en-US"/>
              <a:t>H1: Commercially valuable species will be found further from roads than non-valuable species</a:t>
            </a:r>
            <a:endParaRPr/>
          </a:p>
          <a:p>
            <a:pPr indent="-400050" lvl="0" marL="457200" rtl="0" algn="l">
              <a:spcBef>
                <a:spcPts val="1000"/>
              </a:spcBef>
              <a:spcAft>
                <a:spcPts val="0"/>
              </a:spcAft>
              <a:buSzPts val="2700"/>
              <a:buChar char="●"/>
            </a:pPr>
            <a:r>
              <a:rPr lang="en-US"/>
              <a:t>Q2: How does deforestation affect wild bird populations?</a:t>
            </a:r>
            <a:endParaRPr/>
          </a:p>
          <a:p>
            <a:pPr indent="-400050" lvl="1" marL="914400" rtl="0" algn="l">
              <a:spcBef>
                <a:spcPts val="2000"/>
              </a:spcBef>
              <a:spcAft>
                <a:spcPts val="1000"/>
              </a:spcAft>
              <a:buClr>
                <a:schemeClr val="dk1"/>
              </a:buClr>
              <a:buSzPts val="2700"/>
              <a:buChar char="●"/>
            </a:pPr>
            <a:r>
              <a:rPr lang="en-US"/>
              <a:t>H2: All species will be more likely to occupy areas with more intact forest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grpSp>
        <p:nvGrpSpPr>
          <p:cNvPr id="121" name="Google Shape;121;g9e75c9f086_0_24"/>
          <p:cNvGrpSpPr/>
          <p:nvPr/>
        </p:nvGrpSpPr>
        <p:grpSpPr>
          <a:xfrm>
            <a:off x="1482013" y="0"/>
            <a:ext cx="6179982" cy="6858001"/>
            <a:chOff x="1482013" y="0"/>
            <a:chExt cx="6179982" cy="6858001"/>
          </a:xfrm>
        </p:grpSpPr>
        <p:grpSp>
          <p:nvGrpSpPr>
            <p:cNvPr id="122" name="Google Shape;122;g9e75c9f086_0_24"/>
            <p:cNvGrpSpPr/>
            <p:nvPr/>
          </p:nvGrpSpPr>
          <p:grpSpPr>
            <a:xfrm>
              <a:off x="1482013" y="0"/>
              <a:ext cx="6179982" cy="6858001"/>
              <a:chOff x="3580050" y="-333225"/>
              <a:chExt cx="6179982" cy="6858001"/>
            </a:xfrm>
          </p:grpSpPr>
          <p:pic>
            <p:nvPicPr>
              <p:cNvPr descr="Untitled1.tiff" id="123" name="Google Shape;123;g9e75c9f086_0_24"/>
              <p:cNvPicPr preferRelativeResize="0"/>
              <p:nvPr/>
            </p:nvPicPr>
            <p:blipFill rotWithShape="1">
              <a:blip r:embed="rId3">
                <a:alphaModFix/>
              </a:blip>
              <a:srcRect b="0" l="0" r="0" t="0"/>
              <a:stretch/>
            </p:blipFill>
            <p:spPr>
              <a:xfrm>
                <a:off x="3580050" y="-333225"/>
                <a:ext cx="6179982" cy="6858001"/>
              </a:xfrm>
              <a:prstGeom prst="rect">
                <a:avLst/>
              </a:prstGeom>
              <a:noFill/>
              <a:ln>
                <a:noFill/>
              </a:ln>
            </p:spPr>
          </p:pic>
          <p:pic>
            <p:nvPicPr>
              <p:cNvPr id="124" name="Google Shape;124;g9e75c9f086_0_24"/>
              <p:cNvPicPr preferRelativeResize="0"/>
              <p:nvPr/>
            </p:nvPicPr>
            <p:blipFill>
              <a:blip r:embed="rId4">
                <a:alphaModFix/>
              </a:blip>
              <a:stretch>
                <a:fillRect/>
              </a:stretch>
            </p:blipFill>
            <p:spPr>
              <a:xfrm>
                <a:off x="6183175" y="3226200"/>
                <a:ext cx="3165925" cy="2751724"/>
              </a:xfrm>
              <a:prstGeom prst="rect">
                <a:avLst/>
              </a:prstGeom>
              <a:noFill/>
              <a:ln cap="flat" cmpd="sng" w="28575">
                <a:solidFill>
                  <a:srgbClr val="FFFFFF"/>
                </a:solidFill>
                <a:prstDash val="solid"/>
                <a:round/>
                <a:headEnd len="sm" w="sm" type="none"/>
                <a:tailEnd len="sm" w="sm" type="none"/>
              </a:ln>
            </p:spPr>
          </p:pic>
          <p:cxnSp>
            <p:nvCxnSpPr>
              <p:cNvPr id="125" name="Google Shape;125;g9e75c9f086_0_24"/>
              <p:cNvCxnSpPr/>
              <p:nvPr/>
            </p:nvCxnSpPr>
            <p:spPr>
              <a:xfrm>
                <a:off x="5624525" y="2519350"/>
                <a:ext cx="591300" cy="709500"/>
              </a:xfrm>
              <a:prstGeom prst="straightConnector1">
                <a:avLst/>
              </a:prstGeom>
              <a:noFill/>
              <a:ln cap="flat" cmpd="sng" w="19050">
                <a:solidFill>
                  <a:srgbClr val="FFFFFF"/>
                </a:solidFill>
                <a:prstDash val="solid"/>
                <a:round/>
                <a:headEnd len="med" w="med" type="none"/>
                <a:tailEnd len="med" w="med" type="none"/>
              </a:ln>
            </p:spPr>
          </p:cxnSp>
          <p:cxnSp>
            <p:nvCxnSpPr>
              <p:cNvPr id="126" name="Google Shape;126;g9e75c9f086_0_24"/>
              <p:cNvCxnSpPr/>
              <p:nvPr/>
            </p:nvCxnSpPr>
            <p:spPr>
              <a:xfrm>
                <a:off x="5639300" y="2519350"/>
                <a:ext cx="517200" cy="3458700"/>
              </a:xfrm>
              <a:prstGeom prst="straightConnector1">
                <a:avLst/>
              </a:prstGeom>
              <a:noFill/>
              <a:ln cap="flat" cmpd="sng" w="19050">
                <a:solidFill>
                  <a:srgbClr val="FFFFFF"/>
                </a:solidFill>
                <a:prstDash val="solid"/>
                <a:round/>
                <a:headEnd len="med" w="med" type="none"/>
                <a:tailEnd len="med" w="med" type="none"/>
              </a:ln>
            </p:spPr>
          </p:cxnSp>
          <p:cxnSp>
            <p:nvCxnSpPr>
              <p:cNvPr id="127" name="Google Shape;127;g9e75c9f086_0_24"/>
              <p:cNvCxnSpPr/>
              <p:nvPr/>
            </p:nvCxnSpPr>
            <p:spPr>
              <a:xfrm>
                <a:off x="5654100" y="2519350"/>
                <a:ext cx="3724500" cy="679800"/>
              </a:xfrm>
              <a:prstGeom prst="straightConnector1">
                <a:avLst/>
              </a:prstGeom>
              <a:noFill/>
              <a:ln cap="flat" cmpd="sng" w="19050">
                <a:solidFill>
                  <a:srgbClr val="FFFFFF"/>
                </a:solidFill>
                <a:prstDash val="solid"/>
                <a:round/>
                <a:headEnd len="med" w="med" type="none"/>
                <a:tailEnd len="med" w="med" type="none"/>
              </a:ln>
            </p:spPr>
          </p:cxnSp>
        </p:grpSp>
        <p:sp>
          <p:nvSpPr>
            <p:cNvPr id="128" name="Google Shape;128;g9e75c9f086_0_24"/>
            <p:cNvSpPr txBox="1"/>
            <p:nvPr/>
          </p:nvSpPr>
          <p:spPr>
            <a:xfrm>
              <a:off x="4181925" y="2820675"/>
              <a:ext cx="2982600" cy="3693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i="0" lang="en-US" sz="1800" u="none" cap="none" strike="noStrike">
                  <a:solidFill>
                    <a:schemeClr val="dk1"/>
                  </a:solidFill>
                </a:rPr>
                <a:t>Cagar Alam Gunung Niyut</a:t>
              </a:r>
              <a:endParaRPr i="0" sz="1800" u="none" cap="none" strike="noStrike">
                <a:solidFill>
                  <a:schemeClr val="dk1"/>
                </a:solidFill>
              </a:endParaRPr>
            </a:p>
          </p:txBody>
        </p:sp>
      </p:grpSp>
      <p:pic>
        <p:nvPicPr>
          <p:cNvPr id="129" name="Google Shape;129;g9e75c9f086_0_24"/>
          <p:cNvPicPr preferRelativeResize="0"/>
          <p:nvPr/>
        </p:nvPicPr>
        <p:blipFill>
          <a:blip r:embed="rId5">
            <a:alphaModFix/>
          </a:blip>
          <a:stretch>
            <a:fillRect/>
          </a:stretch>
        </p:blipFill>
        <p:spPr>
          <a:xfrm>
            <a:off x="2144511" y="0"/>
            <a:ext cx="4854978" cy="68579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1"/>
          <p:cNvSpPr txBox="1"/>
          <p:nvPr>
            <p:ph type="title"/>
          </p:nvPr>
        </p:nvSpPr>
        <p:spPr>
          <a:xfrm>
            <a:off x="765175" y="384275"/>
            <a:ext cx="3162000" cy="14175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dk2"/>
              </a:buClr>
              <a:buSzPts val="4800"/>
              <a:buFont typeface="Book Antiqua"/>
              <a:buNone/>
            </a:pPr>
            <a:r>
              <a:rPr lang="en-US"/>
              <a:t>Point count results</a:t>
            </a:r>
            <a:endParaRPr/>
          </a:p>
        </p:txBody>
      </p:sp>
      <p:sp>
        <p:nvSpPr>
          <p:cNvPr id="135" name="Google Shape;135;p11"/>
          <p:cNvSpPr txBox="1"/>
          <p:nvPr>
            <p:ph idx="1" type="body"/>
          </p:nvPr>
        </p:nvSpPr>
        <p:spPr>
          <a:xfrm>
            <a:off x="765175" y="2451846"/>
            <a:ext cx="7612200" cy="4182000"/>
          </a:xfrm>
          <a:prstGeom prst="rect">
            <a:avLst/>
          </a:prstGeom>
          <a:noFill/>
          <a:ln>
            <a:noFill/>
          </a:ln>
        </p:spPr>
        <p:txBody>
          <a:bodyPr anchorCtr="0" anchor="t" bIns="45700" lIns="91425" spcFirstLastPara="1" rIns="91425" wrap="square" tIns="45700">
            <a:normAutofit/>
          </a:bodyPr>
          <a:lstStyle/>
          <a:p>
            <a:pPr indent="-361950" lvl="0" marL="342900" rtl="0" algn="l">
              <a:lnSpc>
                <a:spcPct val="90000"/>
              </a:lnSpc>
              <a:spcBef>
                <a:spcPts val="0"/>
              </a:spcBef>
              <a:spcAft>
                <a:spcPts val="0"/>
              </a:spcAft>
              <a:buClr>
                <a:srgbClr val="FFFFFF"/>
              </a:buClr>
              <a:buSzPts val="2700"/>
              <a:buChar char="●"/>
            </a:pPr>
            <a:r>
              <a:rPr lang="en-US" sz="2100"/>
              <a:t>206 species detected</a:t>
            </a:r>
            <a:endParaRPr sz="2100"/>
          </a:p>
          <a:p>
            <a:pPr indent="-361950" lvl="0" marL="342900" rtl="0" algn="l">
              <a:lnSpc>
                <a:spcPct val="90000"/>
              </a:lnSpc>
              <a:spcBef>
                <a:spcPts val="2000"/>
              </a:spcBef>
              <a:spcAft>
                <a:spcPts val="0"/>
              </a:spcAft>
              <a:buClr>
                <a:schemeClr val="dk1"/>
              </a:buClr>
              <a:buSzPts val="2700"/>
              <a:buChar char="●"/>
            </a:pPr>
            <a:r>
              <a:rPr lang="en-US" sz="2100"/>
              <a:t>No Straw-headed Bulbul</a:t>
            </a:r>
            <a:endParaRPr sz="2100"/>
          </a:p>
          <a:p>
            <a:pPr indent="-361950" lvl="0" marL="342900" rtl="0" algn="l">
              <a:lnSpc>
                <a:spcPct val="90000"/>
              </a:lnSpc>
              <a:spcBef>
                <a:spcPts val="2000"/>
              </a:spcBef>
              <a:spcAft>
                <a:spcPts val="0"/>
              </a:spcAft>
              <a:buClr>
                <a:srgbClr val="FFFFFF"/>
              </a:buClr>
              <a:buSzPts val="2700"/>
              <a:buChar char="●"/>
            </a:pPr>
            <a:r>
              <a:rPr lang="en-US" sz="2100"/>
              <a:t>We found 6 species that were recommended for international protection by the Songbird Crisis Summit 2017 </a:t>
            </a:r>
            <a:endParaRPr sz="2100"/>
          </a:p>
          <a:p>
            <a:pPr indent="-361950" lvl="0" marL="342900" rtl="0" algn="l">
              <a:lnSpc>
                <a:spcPct val="90000"/>
              </a:lnSpc>
              <a:spcBef>
                <a:spcPts val="2000"/>
              </a:spcBef>
              <a:spcAft>
                <a:spcPts val="0"/>
              </a:spcAft>
              <a:buClr>
                <a:srgbClr val="FFFFFF"/>
              </a:buClr>
              <a:buSzPts val="2700"/>
              <a:buChar char="●"/>
            </a:pPr>
            <a:r>
              <a:rPr lang="en-US" sz="2100"/>
              <a:t>Several individuals of Helmeted Hornbill and on our last visit, a </a:t>
            </a:r>
            <a:r>
              <a:rPr b="1" lang="en-US" sz="2100"/>
              <a:t>nest!!!</a:t>
            </a:r>
            <a:endParaRPr b="1" sz="2100"/>
          </a:p>
        </p:txBody>
      </p:sp>
      <p:pic>
        <p:nvPicPr>
          <p:cNvPr id="136" name="Google Shape;136;p11"/>
          <p:cNvPicPr preferRelativeResize="0"/>
          <p:nvPr/>
        </p:nvPicPr>
        <p:blipFill rotWithShape="1">
          <a:blip r:embed="rId3">
            <a:alphaModFix/>
          </a:blip>
          <a:srcRect b="13855" l="29152" r="26177" t="26188"/>
          <a:stretch/>
        </p:blipFill>
        <p:spPr>
          <a:xfrm>
            <a:off x="4545000" y="0"/>
            <a:ext cx="4084694" cy="365470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2018-11-07T01:27:34Z</dcterms:created>
  <dc:creator>Owner</dc:creator>
</cp:coreProperties>
</file>